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72" r:id="rId12"/>
    <p:sldId id="263" r:id="rId13"/>
    <p:sldId id="271" r:id="rId14"/>
    <p:sldId id="270" r:id="rId15"/>
    <p:sldId id="264" r:id="rId16"/>
    <p:sldId id="265" r:id="rId17"/>
    <p:sldId id="266" r:id="rId18"/>
    <p:sldId id="267" r:id="rId19"/>
    <p:sldId id="268" r:id="rId20"/>
    <p:sldId id="269" r:id="rId21"/>
  </p:sldIdLst>
  <p:sldSz cx="12192000" cy="6858000"/>
  <p:notesSz cx="6858000" cy="9144000"/>
  <p:embeddedFontLs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978" y="34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Hello everyone, my name is Devin Wheeler. Today, I’ll be presenting the Green Pace Secure Development Policy. This presentation covers our secure coding standards, core security principles, encryption and Triple-A policies, and suggestions for risk mitigation with automation.</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CE61CD1D-10F0-CBA9-35B8-6E14279FF598}"/>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C77F21CD-0725-71C4-0AF7-6AC3C32B813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ACF90F11-4186-7766-8C0B-0B36E5701DC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8.3 This is another positive test that makes sure a new collection starts initialized, empty, and has a size of 0. We do this to make sure no uninitialized memory is being used on its creation. </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930962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1932F034-C129-3AB8-EC57-36D887CFADF6}"/>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20BD6A1A-73EE-DFCD-293E-64D6D001EA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7E2B4614-1D62-65D7-A02C-F796314E815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8.4 This negative test checks to make sure that accessing the collection with a negative number will again through a std::</a:t>
            </a:r>
            <a:r>
              <a:rPr lang="en-US" sz="1100" b="0" i="0" u="none" strike="noStrike" cap="none" dirty="0" err="1">
                <a:solidFill>
                  <a:srgbClr val="000000"/>
                </a:solidFill>
                <a:effectLst/>
                <a:latin typeface="Arial"/>
                <a:ea typeface="Arial"/>
                <a:cs typeface="Arial"/>
                <a:sym typeface="Arial"/>
              </a:rPr>
              <a:t>out_of_range</a:t>
            </a:r>
            <a:r>
              <a:rPr lang="en-US" sz="1100" b="0" i="0" u="none" strike="noStrike" cap="none" dirty="0">
                <a:solidFill>
                  <a:srgbClr val="000000"/>
                </a:solidFill>
                <a:effectLst/>
                <a:latin typeface="Arial"/>
                <a:ea typeface="Arial"/>
                <a:cs typeface="Arial"/>
                <a:sym typeface="Arial"/>
              </a:rPr>
              <a:t> error. We do this because it validates safe error handling on invalid indices, helping prevent crashes or corruption to the data. </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159530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This Diagram shows how security automation is embedded in every stage of our </a:t>
            </a:r>
            <a:r>
              <a:rPr lang="en-US" sz="1100" b="0" i="0" u="none" strike="noStrike" cap="none" dirty="0" err="1">
                <a:solidFill>
                  <a:srgbClr val="000000"/>
                </a:solidFill>
                <a:effectLst/>
                <a:latin typeface="Arial"/>
                <a:ea typeface="Arial"/>
                <a:cs typeface="Arial"/>
                <a:sym typeface="Arial"/>
              </a:rPr>
              <a:t>DevSecOps</a:t>
            </a:r>
            <a:r>
              <a:rPr lang="en-US" sz="1100" b="0" i="0" u="none" strike="noStrike" cap="none" dirty="0">
                <a:solidFill>
                  <a:srgbClr val="000000"/>
                </a:solidFill>
                <a:effectLst/>
                <a:latin typeface="Arial"/>
                <a:ea typeface="Arial"/>
                <a:cs typeface="Arial"/>
                <a:sym typeface="Arial"/>
              </a:rPr>
              <a:t> workflow. </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In preproduction we start by assessing and planning, this is where we select static analysis tools like Cppcheck and Clang-Tidy to identify coding vulnerabilities early on. During the design phase, we apply secure design patterns and enforce linting rules based on a standard.</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When we build our compilers, we will be set to treat all warnings as errors, which should prevent unsafe code from moving on. We can also scan any dependencies we use to catch known vulnerabilities if using open-source code. </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In the verify and test step, unit tests run in a CI pipeline to check we are following secure coding standards. We may also run scanning tools to check for any misconfiguration or know issues before release.</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Before moving onto production, validation and penetration testing are performed to make sure security is working and meets our policies.</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One in production our SIEM system and intrusion detection tools will continuously monitor for unusual or suspicious activity. If something is detected automated warning or workflows can help to stop attacks, turn of services, or roll back to a secure state.</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This layered automation strategy strengthens our defenses , helps reduce human errors, and makes sure security is though about in every step of the process. </a:t>
            </a:r>
          </a:p>
          <a:p>
            <a:r>
              <a:rPr lang="en-US" sz="1100" b="0" i="0" u="none" strike="noStrike" cap="none" dirty="0">
                <a:solidFill>
                  <a:srgbClr val="000000"/>
                </a:solidFill>
                <a:effectLst/>
                <a:latin typeface="Arial"/>
                <a:ea typeface="Arial"/>
                <a:cs typeface="Arial"/>
                <a:sym typeface="Arial"/>
              </a:rPr>
              <a:t> </a:t>
            </a:r>
          </a:p>
          <a:p>
            <a:pPr marL="0" lvl="0" indent="0" algn="l" rtl="0">
              <a:lnSpc>
                <a:spcPct val="100000"/>
              </a:lnSpc>
              <a:spcBef>
                <a:spcPts val="0"/>
              </a:spcBef>
              <a:spcAft>
                <a:spcPts val="0"/>
              </a:spcAft>
              <a:buSzPts val="1100"/>
              <a:buNone/>
            </a:pP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During pre-production, we can use Cppcheck and Clang-tidy to check for security issues in our code, then use Google test to run automated unit tests.</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As we build, we will have the compiler set to treat warning as errors, stopping any unsafe coding practices from moving on. We also run dependency checks to make sure libraries are secure</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In verification and testing, we use the same static analysis tools as before, Cppcheck and Clang-tidy, to confirm we are following our coding standards and vulnerability scanners like Nessus to help find know issues.</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Lastly in production, SIEM systems and intrusion detection tools, like Splunk and Snort, will watch for attacks in real time and logs are collected for audits and alerting. </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 </a:t>
            </a:r>
          </a:p>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Implementing a secure coding practice offers clear benefits: It reduces the chances of security incidents, improves the overall code quality, and helps build trust with users. </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However, there are a few risks. Vulnerabilities might not get fully addressed; there is an upfront cost in both time and money. Additionally, adding security measures make the code more complex and requires more testing. </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However, in most cases it is far better to implement the secure coding practices as early as possible. </a:t>
            </a:r>
          </a:p>
          <a:p>
            <a:pPr marL="0" lvl="0" indent="0" algn="l" rtl="0">
              <a:lnSpc>
                <a:spcPct val="100000"/>
              </a:lnSpc>
              <a:spcBef>
                <a:spcPts val="0"/>
              </a:spcBef>
              <a:spcAft>
                <a:spcPts val="0"/>
              </a:spcAft>
              <a:buSzPts val="1100"/>
              <a:buNone/>
            </a:pP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On this slide I will be going over some of the current security policy gaps that we were able to recognize. </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First, we don’t have strong controls around 3</a:t>
            </a:r>
            <a:r>
              <a:rPr lang="en-US" sz="1100" b="0" i="0" u="none" strike="noStrike" cap="none" baseline="30000" dirty="0">
                <a:solidFill>
                  <a:srgbClr val="000000"/>
                </a:solidFill>
                <a:effectLst/>
                <a:latin typeface="Arial"/>
                <a:ea typeface="Arial"/>
                <a:cs typeface="Arial"/>
                <a:sym typeface="Arial"/>
              </a:rPr>
              <a:t>rd</a:t>
            </a:r>
            <a:r>
              <a:rPr lang="en-US" sz="1100" b="0" i="0" u="none" strike="noStrike" cap="none" dirty="0">
                <a:solidFill>
                  <a:srgbClr val="000000"/>
                </a:solidFill>
                <a:effectLst/>
                <a:latin typeface="Arial"/>
                <a:ea typeface="Arial"/>
                <a:cs typeface="Arial"/>
                <a:sym typeface="Arial"/>
              </a:rPr>
              <a:t> party libraries or dependencies, which can have known vulnerabilities. Not all of our developers have the same level or consistency when it comes to secure code training, and our incident response plan hasn’t been tested in practice. </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Some of our security checks still heavily rely on manual checks rather than automated tools, which can lead to human error. We also do not have a way to enforce or determine if these policies are being followed as they should.</a:t>
            </a:r>
          </a:p>
          <a:p>
            <a:pPr marL="0" lvl="0" indent="0" algn="l" rtl="0">
              <a:lnSpc>
                <a:spcPct val="100000"/>
              </a:lnSpc>
              <a:spcBef>
                <a:spcPts val="0"/>
              </a:spcBef>
              <a:spcAft>
                <a:spcPts val="0"/>
              </a:spcAft>
              <a:buSzPts val="1100"/>
              <a:buNone/>
            </a:pP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To address the gaps from the previous slide I recommend adding a dependency scanning tool, requiring secure code training, scheduling incident response exercises a few times a year, and updating our policies regularly.</a:t>
            </a:r>
          </a:p>
          <a:p>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A great example of why these improvements is necessary would be the Pegasus hack. Attackers were able to take over devices by exploiting unpatched systems due to weak security controls and not well tested updates. This shows why policies need to be both up to date and enforced effectively. </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As Green Pace continues to grow, it is very important to make sure everyone, new and old, follows a consistent set of secure coding practices. These policies define a very clear framework in which we can protect our systems and data by adding security into every step of the Software development lifecycle. </a:t>
            </a:r>
          </a:p>
          <a:p>
            <a:pPr marL="0" lvl="0" indent="0" algn="l" rtl="0">
              <a:lnSpc>
                <a:spcPct val="100000"/>
              </a:lnSpc>
              <a:spcBef>
                <a:spcPts val="0"/>
              </a:spcBef>
              <a:spcAft>
                <a:spcPts val="0"/>
              </a:spcAft>
              <a:buSzPts val="1100"/>
              <a:buNone/>
            </a:pP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This threat matrix produces a great way to view the likely hood and Priority to implement each of the policies. Standards that try and fix vulnerabilities like buffer overflows, SQL injections, and memory issues should be of the highest priority because they expose the most risk. An example would be STD-004-CPP using Prepared statements as this is a great way to help protect against SQL Injections. Standards like Don’t modify Const should be lower priority as they are very unlikely to happen, however they should still be implemented in case they ever do. </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Our 10 core security principles should drive all of our decisions. From validating inputs to adopting a secure coding standard. Each principal helps to prevent security risks and helps make sure there is consistency throughout the codebase.</a:t>
            </a:r>
          </a:p>
          <a:p>
            <a:r>
              <a:rPr lang="en-US" sz="1100" b="0" i="0" u="none" strike="noStrike" cap="none" dirty="0">
                <a:solidFill>
                  <a:srgbClr val="000000"/>
                </a:solidFill>
                <a:effectLst/>
                <a:latin typeface="Arial"/>
                <a:ea typeface="Arial"/>
                <a:cs typeface="Arial"/>
                <a:sym typeface="Arial"/>
              </a:rPr>
              <a:t> </a:t>
            </a:r>
          </a:p>
          <a:p>
            <a:pPr lvl="0"/>
            <a:r>
              <a:rPr lang="en-US" sz="1100" b="0" i="0" u="none" strike="noStrike" cap="none" dirty="0">
                <a:solidFill>
                  <a:srgbClr val="000000"/>
                </a:solidFill>
                <a:effectLst/>
                <a:latin typeface="Arial"/>
                <a:ea typeface="Arial"/>
                <a:cs typeface="Arial"/>
                <a:sym typeface="Arial"/>
              </a:rPr>
              <a:t>We should treat any and all input data as untrusted. We should check its length, type, and format to prevent attacks.</a:t>
            </a:r>
          </a:p>
          <a:p>
            <a:pPr lvl="0"/>
            <a:r>
              <a:rPr lang="en-US" sz="1100" b="0" i="0" u="none" strike="noStrike" cap="none" dirty="0">
                <a:solidFill>
                  <a:srgbClr val="000000"/>
                </a:solidFill>
                <a:effectLst/>
                <a:latin typeface="Arial"/>
                <a:ea typeface="Arial"/>
                <a:cs typeface="Arial"/>
                <a:sym typeface="Arial"/>
              </a:rPr>
              <a:t>We should not ignore Compiler warnings. We need to enable the strictest warnings in order to try and catch issues early on.</a:t>
            </a:r>
          </a:p>
          <a:p>
            <a:pPr lvl="0"/>
            <a:r>
              <a:rPr lang="en-US" sz="1100" b="0" i="0" u="none" strike="noStrike" cap="none" dirty="0">
                <a:solidFill>
                  <a:srgbClr val="000000"/>
                </a:solidFill>
                <a:effectLst/>
                <a:latin typeface="Arial"/>
                <a:ea typeface="Arial"/>
                <a:cs typeface="Arial"/>
                <a:sym typeface="Arial"/>
              </a:rPr>
              <a:t>Make sure security is thought about in all steps of the Security policies and not just when needed.</a:t>
            </a:r>
          </a:p>
          <a:p>
            <a:pPr lvl="0"/>
            <a:r>
              <a:rPr lang="en-US" sz="1100" b="0" i="0" u="none" strike="noStrike" cap="none" dirty="0">
                <a:solidFill>
                  <a:srgbClr val="000000"/>
                </a:solidFill>
                <a:effectLst/>
                <a:latin typeface="Arial"/>
                <a:ea typeface="Arial"/>
                <a:cs typeface="Arial"/>
                <a:sym typeface="Arial"/>
              </a:rPr>
              <a:t>Keep the code clear and maintainable. Keeping it simple makes it easier to test, audit, and understand.</a:t>
            </a:r>
          </a:p>
          <a:p>
            <a:pPr lvl="0"/>
            <a:r>
              <a:rPr lang="en-US" sz="1100" b="0" i="0" u="none" strike="noStrike" cap="none" dirty="0">
                <a:solidFill>
                  <a:srgbClr val="000000"/>
                </a:solidFill>
                <a:effectLst/>
                <a:latin typeface="Arial"/>
                <a:ea typeface="Arial"/>
                <a:cs typeface="Arial"/>
                <a:sym typeface="Arial"/>
              </a:rPr>
              <a:t>Design systems to deny access by default and only grant permission to the users that need it. </a:t>
            </a:r>
          </a:p>
          <a:p>
            <a:pPr lvl="0"/>
            <a:r>
              <a:rPr lang="en-US" sz="1100" b="0" i="0" u="none" strike="noStrike" cap="none" dirty="0">
                <a:solidFill>
                  <a:srgbClr val="000000"/>
                </a:solidFill>
                <a:effectLst/>
                <a:latin typeface="Arial"/>
                <a:ea typeface="Arial"/>
                <a:cs typeface="Arial"/>
                <a:sym typeface="Arial"/>
              </a:rPr>
              <a:t>Ensure users and processes run with the minimum required access to accomplish what they need. This lowers the risk of using access to something they shouldn’t. </a:t>
            </a:r>
          </a:p>
          <a:p>
            <a:pPr lvl="0"/>
            <a:r>
              <a:rPr lang="en-US" sz="1100" b="0" i="0" u="none" strike="noStrike" cap="none" dirty="0">
                <a:solidFill>
                  <a:srgbClr val="000000"/>
                </a:solidFill>
                <a:effectLst/>
                <a:latin typeface="Arial"/>
                <a:ea typeface="Arial"/>
                <a:cs typeface="Arial"/>
                <a:sym typeface="Arial"/>
              </a:rPr>
              <a:t>Clean and validate all data leaving the system to ensure no injections occurred.</a:t>
            </a:r>
          </a:p>
          <a:p>
            <a:pPr lvl="0"/>
            <a:r>
              <a:rPr lang="en-US" sz="1100" b="0" i="0" u="none" strike="noStrike" cap="none" dirty="0">
                <a:solidFill>
                  <a:srgbClr val="000000"/>
                </a:solidFill>
                <a:effectLst/>
                <a:latin typeface="Arial"/>
                <a:ea typeface="Arial"/>
                <a:cs typeface="Arial"/>
                <a:sym typeface="Arial"/>
              </a:rPr>
              <a:t>Layer multiple security controls and systems on top of each other so that if one fails the second has a chance to stop it. </a:t>
            </a:r>
          </a:p>
          <a:p>
            <a:pPr lvl="0"/>
            <a:r>
              <a:rPr lang="en-US" sz="1100" b="0" i="0" u="none" strike="noStrike" cap="none" dirty="0">
                <a:solidFill>
                  <a:srgbClr val="000000"/>
                </a:solidFill>
                <a:effectLst/>
                <a:latin typeface="Arial"/>
                <a:ea typeface="Arial"/>
                <a:cs typeface="Arial"/>
                <a:sym typeface="Arial"/>
              </a:rPr>
              <a:t>Include security focused testing, code reviews, and automation scans to detect and fix vulnerabilities early on. </a:t>
            </a:r>
          </a:p>
          <a:p>
            <a:pPr lvl="0"/>
            <a:r>
              <a:rPr lang="en-US" sz="1100" b="0" i="0" u="none" strike="noStrike" cap="none" dirty="0">
                <a:solidFill>
                  <a:srgbClr val="000000"/>
                </a:solidFill>
                <a:effectLst/>
                <a:latin typeface="Arial"/>
                <a:ea typeface="Arial"/>
                <a:cs typeface="Arial"/>
                <a:sym typeface="Arial"/>
              </a:rPr>
              <a:t>Follow an established coding standard like SEI Cert C++. </a:t>
            </a:r>
          </a:p>
          <a:p>
            <a:pPr marL="158750" indent="0">
              <a:buNone/>
            </a:pPr>
            <a:endParaRPr lang="en-US" sz="1100" b="0" i="0" u="none" strike="noStrike" cap="none" dirty="0">
              <a:solidFill>
                <a:srgbClr val="000000"/>
              </a:solidFill>
              <a:effectLst/>
              <a:latin typeface="Arial"/>
              <a:ea typeface="Arial"/>
              <a:cs typeface="Arial"/>
              <a:sym typeface="Arial"/>
            </a:endParaRP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On this slide I have arranged our 10 coding standards using 4 main criteria: Severity, Likelihood, Remediation cost, and Priority level. The highest ranked standards like using prepared statements, proper string termination, and correct memory management, directly prevent the most critical and likely exploits to occur like SQL injection and buffer overflows. Standards lower on the list, like using </a:t>
            </a:r>
            <a:r>
              <a:rPr lang="en-US" sz="1100" b="0" i="0" u="none" strike="noStrike" cap="none" dirty="0" err="1">
                <a:solidFill>
                  <a:srgbClr val="000000"/>
                </a:solidFill>
                <a:effectLst/>
                <a:latin typeface="Arial"/>
                <a:ea typeface="Arial"/>
                <a:cs typeface="Arial"/>
                <a:sym typeface="Arial"/>
              </a:rPr>
              <a:t>nullptr</a:t>
            </a:r>
            <a:r>
              <a:rPr lang="en-US" sz="1100" b="0" i="0" u="none" strike="noStrike" cap="none" dirty="0">
                <a:solidFill>
                  <a:srgbClr val="000000"/>
                </a:solidFill>
                <a:effectLst/>
                <a:latin typeface="Arial"/>
                <a:ea typeface="Arial"/>
                <a:cs typeface="Arial"/>
                <a:sym typeface="Arial"/>
              </a:rPr>
              <a:t> or avoiding const modification, are still important to prevent overall security and maintainability but have less severs problems if not followed and are a lot less likely to occur. This ranking can help us focus on what our priority should be for reducing the most risks. </a:t>
            </a:r>
          </a:p>
          <a:p>
            <a:pPr marL="0" lvl="0" indent="0" algn="l" rtl="0">
              <a:lnSpc>
                <a:spcPct val="100000"/>
              </a:lnSpc>
              <a:spcBef>
                <a:spcPts val="0"/>
              </a:spcBef>
              <a:spcAft>
                <a:spcPts val="0"/>
              </a:spcAft>
              <a:buSzPts val="1100"/>
              <a:buNone/>
            </a:pP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All data is encrypted when in rest using AES-256 encryption. When data is being transmitted it uses TLS (Transport Layer Security). When data is in use the expose in memory needs to minimized and the buffers should be cleared as soon as possible. </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Our Triple-A framework ensures users are verified, can do what they need, and all their activities are logged. To help with this we require Strong password and MFA for Authentication. We follow a least privilege model for Authorization. And for accounting we track logins, what was accessed, and changes made by a user. </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2D48FD40-3FFA-A210-5654-B7B977CD1E80}"/>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CC49814F-D70A-F3CE-1BB5-083992F1FE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4162BAE9-052C-3491-9769-205E277917F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8.1 This negative test checks that accessing an out of range index throws and std::</a:t>
            </a:r>
            <a:r>
              <a:rPr lang="en-US" sz="1100" b="0" i="0" u="none" strike="noStrike" cap="none" dirty="0" err="1">
                <a:solidFill>
                  <a:srgbClr val="000000"/>
                </a:solidFill>
                <a:effectLst/>
                <a:latin typeface="Arial"/>
                <a:ea typeface="Arial"/>
                <a:cs typeface="Arial"/>
                <a:sym typeface="Arial"/>
              </a:rPr>
              <a:t>out_of_range</a:t>
            </a:r>
            <a:r>
              <a:rPr lang="en-US" sz="1100" b="0" i="0" u="none" strike="noStrike" cap="none" dirty="0">
                <a:solidFill>
                  <a:srgbClr val="000000"/>
                </a:solidFill>
                <a:effectLst/>
                <a:latin typeface="Arial"/>
                <a:ea typeface="Arial"/>
                <a:cs typeface="Arial"/>
                <a:sym typeface="Arial"/>
              </a:rPr>
              <a:t> error instead of causing unexpected behavior or memory corruption. The reason this is important is to help prevent buffer overflows and enforce safe boundary checking. </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8246542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8.2 This is a positive test that checks to make sure that after calling clear(), the collection is empty and has a size of 0. The reason we check is to ensure memory is getting cleaned up properly, to prevent leaks or stale data. </a:t>
            </a:r>
          </a:p>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media10.m4a"/><Relationship Id="rId7" Type="http://schemas.openxmlformats.org/officeDocument/2006/relationships/image" Target="../media/image10.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audio" Target="../media/media11.m4a"/><Relationship Id="rId7" Type="http://schemas.openxmlformats.org/officeDocument/2006/relationships/image" Target="../media/image12.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14.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8.xml"/><Relationship Id="rId5" Type="http://schemas.openxmlformats.org/officeDocument/2006/relationships/image" Target="../media/image3.png"/><Relationship Id="rId4" Type="http://schemas.openxmlformats.org/officeDocument/2006/relationships/hyperlink" Target="https://www.amnesty.org/en/latest/research/2021/07/the-pegasus-project/"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9.m4a"/><Relationship Id="rId7" Type="http://schemas.openxmlformats.org/officeDocument/2006/relationships/image" Target="../media/image8.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Devin Wheeler</a:t>
            </a: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7" name="Audio 16">
            <a:hlinkClick r:id="" action="ppaction://media"/>
            <a:extLst>
              <a:ext uri="{FF2B5EF4-FFF2-40B4-BE49-F238E27FC236}">
                <a16:creationId xmlns:a16="http://schemas.microsoft.com/office/drawing/2014/main" id="{A23353BE-ADFB-9F7D-6373-F73DCC328D4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011"/>
    </mc:Choice>
    <mc:Fallback>
      <p:transition spd="slow" advTm="170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E39A281D-F00B-5606-568A-A61872F43885}"/>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A106EC02-14A4-5667-3335-A9E19344AFD2}"/>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lvl="0"/>
            <a:r>
              <a:rPr lang="en-US" sz="2400" dirty="0" err="1"/>
              <a:t>IsEmptyOnCreate</a:t>
            </a:r>
            <a:endParaRPr sz="2400" dirty="0"/>
          </a:p>
        </p:txBody>
      </p:sp>
      <p:pic>
        <p:nvPicPr>
          <p:cNvPr id="197" name="Google Shape;197;g9504e29505_0_0" descr="Green Pace logo">
            <a:extLst>
              <a:ext uri="{FF2B5EF4-FFF2-40B4-BE49-F238E27FC236}">
                <a16:creationId xmlns:a16="http://schemas.microsoft.com/office/drawing/2014/main" id="{535EBCFC-9A38-45AF-2D69-C003B89942D5}"/>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799219E9-4A29-5592-0DB0-17EC1D2E928F}"/>
              </a:ext>
            </a:extLst>
          </p:cNvPr>
          <p:cNvPicPr>
            <a:picLocks noChangeAspect="1"/>
          </p:cNvPicPr>
          <p:nvPr/>
        </p:nvPicPr>
        <p:blipFill>
          <a:blip r:embed="rId7"/>
          <a:stretch>
            <a:fillRect/>
          </a:stretch>
        </p:blipFill>
        <p:spPr>
          <a:xfrm>
            <a:off x="523097" y="2104887"/>
            <a:ext cx="6489544" cy="2285207"/>
          </a:xfrm>
          <a:prstGeom prst="rect">
            <a:avLst/>
          </a:prstGeom>
        </p:spPr>
      </p:pic>
      <p:pic>
        <p:nvPicPr>
          <p:cNvPr id="5" name="Picture 4">
            <a:extLst>
              <a:ext uri="{FF2B5EF4-FFF2-40B4-BE49-F238E27FC236}">
                <a16:creationId xmlns:a16="http://schemas.microsoft.com/office/drawing/2014/main" id="{78E8C416-2AC7-122F-7E53-425CE849553A}"/>
              </a:ext>
            </a:extLst>
          </p:cNvPr>
          <p:cNvPicPr>
            <a:picLocks noChangeAspect="1"/>
          </p:cNvPicPr>
          <p:nvPr/>
        </p:nvPicPr>
        <p:blipFill>
          <a:blip r:embed="rId8"/>
          <a:stretch>
            <a:fillRect/>
          </a:stretch>
        </p:blipFill>
        <p:spPr>
          <a:xfrm>
            <a:off x="556885" y="4992789"/>
            <a:ext cx="6455755" cy="617964"/>
          </a:xfrm>
          <a:prstGeom prst="rect">
            <a:avLst/>
          </a:prstGeom>
        </p:spPr>
      </p:pic>
      <p:pic>
        <p:nvPicPr>
          <p:cNvPr id="10" name="Audio 9">
            <a:hlinkClick r:id="" action="ppaction://media"/>
            <a:extLst>
              <a:ext uri="{FF2B5EF4-FFF2-40B4-BE49-F238E27FC236}">
                <a16:creationId xmlns:a16="http://schemas.microsoft.com/office/drawing/2014/main" id="{70FCC48F-344E-850D-AA78-F5C116576BC5}"/>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320712831"/>
      </p:ext>
    </p:extLst>
  </p:cSld>
  <p:clrMapOvr>
    <a:masterClrMapping/>
  </p:clrMapOvr>
  <mc:AlternateContent xmlns:mc="http://schemas.openxmlformats.org/markup-compatibility/2006">
    <mc:Choice xmlns:p14="http://schemas.microsoft.com/office/powerpoint/2010/main" Requires="p14">
      <p:transition spd="slow" p14:dur="2000" advTm="16902"/>
    </mc:Choice>
    <mc:Fallback>
      <p:transition spd="slow" advTm="169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D62AE92F-A8A9-15FB-7E83-E6DB808D6DF8}"/>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5C835C2B-7206-2D2B-90E7-EFC46240F8E6}"/>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lvl="0"/>
            <a:r>
              <a:rPr lang="en-US" sz="2400" dirty="0" err="1"/>
              <a:t>CheckNegativeIndexThrowsError</a:t>
            </a:r>
            <a:endParaRPr sz="2400" dirty="0"/>
          </a:p>
        </p:txBody>
      </p:sp>
      <p:pic>
        <p:nvPicPr>
          <p:cNvPr id="197" name="Google Shape;197;g9504e29505_0_0" descr="Green Pace logo">
            <a:extLst>
              <a:ext uri="{FF2B5EF4-FFF2-40B4-BE49-F238E27FC236}">
                <a16:creationId xmlns:a16="http://schemas.microsoft.com/office/drawing/2014/main" id="{0CBC3540-52AA-CEF3-640B-D7070706E0AF}"/>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38106F91-659A-3B70-DC26-549DCD796915}"/>
              </a:ext>
            </a:extLst>
          </p:cNvPr>
          <p:cNvPicPr>
            <a:picLocks noChangeAspect="1"/>
          </p:cNvPicPr>
          <p:nvPr/>
        </p:nvPicPr>
        <p:blipFill>
          <a:blip r:embed="rId7"/>
          <a:stretch>
            <a:fillRect/>
          </a:stretch>
        </p:blipFill>
        <p:spPr>
          <a:xfrm>
            <a:off x="755110" y="2213873"/>
            <a:ext cx="6440101" cy="1852369"/>
          </a:xfrm>
          <a:prstGeom prst="rect">
            <a:avLst/>
          </a:prstGeom>
        </p:spPr>
      </p:pic>
      <p:pic>
        <p:nvPicPr>
          <p:cNvPr id="5" name="Picture 4">
            <a:extLst>
              <a:ext uri="{FF2B5EF4-FFF2-40B4-BE49-F238E27FC236}">
                <a16:creationId xmlns:a16="http://schemas.microsoft.com/office/drawing/2014/main" id="{92D57978-B426-B9A3-00C8-435E1AE5FC8A}"/>
              </a:ext>
            </a:extLst>
          </p:cNvPr>
          <p:cNvPicPr>
            <a:picLocks noChangeAspect="1"/>
          </p:cNvPicPr>
          <p:nvPr/>
        </p:nvPicPr>
        <p:blipFill>
          <a:blip r:embed="rId8"/>
          <a:stretch>
            <a:fillRect/>
          </a:stretch>
        </p:blipFill>
        <p:spPr>
          <a:xfrm>
            <a:off x="755110" y="4952479"/>
            <a:ext cx="6440101" cy="488047"/>
          </a:xfrm>
          <a:prstGeom prst="rect">
            <a:avLst/>
          </a:prstGeom>
        </p:spPr>
      </p:pic>
      <p:pic>
        <p:nvPicPr>
          <p:cNvPr id="10" name="Audio 9">
            <a:hlinkClick r:id="" action="ppaction://media"/>
            <a:extLst>
              <a:ext uri="{FF2B5EF4-FFF2-40B4-BE49-F238E27FC236}">
                <a16:creationId xmlns:a16="http://schemas.microsoft.com/office/drawing/2014/main" id="{47BD6BF2-66C8-F1E5-669A-AEABFCBFE17F}"/>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353744610"/>
      </p:ext>
    </p:extLst>
  </p:cSld>
  <p:clrMapOvr>
    <a:masterClrMapping/>
  </p:clrMapOvr>
  <mc:AlternateContent xmlns:mc="http://schemas.openxmlformats.org/markup-compatibility/2006">
    <mc:Choice xmlns:p14="http://schemas.microsoft.com/office/powerpoint/2010/main" Requires="p14">
      <p:transition spd="slow" p14:dur="2000" advTm="24996"/>
    </mc:Choice>
    <mc:Fallback>
      <p:transition spd="slow" advTm="24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DB777D4E-D92D-908C-1C2A-3BA808CA9E16}"/>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5291"/>
    </mc:Choice>
    <mc:Fallback>
      <p:transition spd="slow" advTm="952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sz="1600" dirty="0" err="1"/>
              <a:t>DevSecOps</a:t>
            </a:r>
            <a:r>
              <a:rPr lang="en-US" sz="1600" dirty="0"/>
              <a:t> is integrating security into the software development life cycle.</a:t>
            </a:r>
          </a:p>
          <a:p>
            <a:pPr marL="457200" lvl="1" indent="0" algn="l" rtl="0">
              <a:lnSpc>
                <a:spcPct val="90000"/>
              </a:lnSpc>
              <a:spcBef>
                <a:spcPts val="0"/>
              </a:spcBef>
              <a:spcAft>
                <a:spcPts val="0"/>
              </a:spcAft>
              <a:buClr>
                <a:schemeClr val="lt1"/>
              </a:buClr>
              <a:buSzPts val="2000"/>
              <a:buNone/>
            </a:pPr>
            <a:endParaRPr lang="en-US" sz="1600" dirty="0"/>
          </a:p>
          <a:p>
            <a:pPr marL="685800" lvl="1" indent="-228600" algn="l" rtl="0">
              <a:lnSpc>
                <a:spcPct val="90000"/>
              </a:lnSpc>
              <a:spcBef>
                <a:spcPts val="0"/>
              </a:spcBef>
              <a:spcAft>
                <a:spcPts val="0"/>
              </a:spcAft>
              <a:buClr>
                <a:schemeClr val="lt1"/>
              </a:buClr>
              <a:buSzPts val="2000"/>
              <a:buChar char="•"/>
            </a:pPr>
            <a:r>
              <a:rPr lang="en-US" sz="1600" dirty="0"/>
              <a:t>Tools For Automation</a:t>
            </a:r>
            <a:br>
              <a:rPr lang="en-US" sz="1600" dirty="0"/>
            </a:br>
            <a:r>
              <a:rPr lang="en-US" sz="1600" dirty="0"/>
              <a:t>	</a:t>
            </a:r>
          </a:p>
          <a:p>
            <a:pPr marL="1143000" lvl="2" indent="-228600">
              <a:spcBef>
                <a:spcPts val="0"/>
              </a:spcBef>
              <a:buSzPts val="2000"/>
            </a:pPr>
            <a:r>
              <a:rPr lang="en-US" sz="1400" dirty="0"/>
              <a:t>Pre-Production</a:t>
            </a:r>
          </a:p>
          <a:p>
            <a:pPr marL="1600200" lvl="3" indent="-228600">
              <a:spcBef>
                <a:spcPts val="0"/>
              </a:spcBef>
              <a:buSzPts val="2000"/>
            </a:pPr>
            <a:r>
              <a:rPr lang="en-US" sz="1200" dirty="0"/>
              <a:t>Cppcheck and Clang-Tidy</a:t>
            </a:r>
          </a:p>
          <a:p>
            <a:pPr marL="1600200" lvl="3" indent="-228600">
              <a:spcBef>
                <a:spcPts val="0"/>
              </a:spcBef>
              <a:buSzPts val="2000"/>
            </a:pPr>
            <a:r>
              <a:rPr lang="en-US" sz="1200" dirty="0"/>
              <a:t>Google Test runs automated test runs</a:t>
            </a:r>
          </a:p>
          <a:p>
            <a:pPr marL="1143000" lvl="2" indent="-228600">
              <a:spcBef>
                <a:spcPts val="0"/>
              </a:spcBef>
              <a:buSzPts val="2000"/>
            </a:pPr>
            <a:endParaRPr lang="en-US" sz="1400" dirty="0"/>
          </a:p>
          <a:p>
            <a:pPr marL="1143000" lvl="2" indent="-228600">
              <a:spcBef>
                <a:spcPts val="0"/>
              </a:spcBef>
              <a:buSzPts val="2000"/>
            </a:pPr>
            <a:r>
              <a:rPr lang="en-US" sz="1400" dirty="0"/>
              <a:t>Build</a:t>
            </a:r>
          </a:p>
          <a:p>
            <a:pPr marL="1600200" lvl="3" indent="-228600">
              <a:spcBef>
                <a:spcPts val="0"/>
              </a:spcBef>
              <a:buSzPts val="2000"/>
            </a:pPr>
            <a:r>
              <a:rPr lang="en-US" sz="1200" dirty="0"/>
              <a:t>Compiler warning and errors</a:t>
            </a:r>
          </a:p>
          <a:p>
            <a:pPr marL="1600200" lvl="3" indent="-228600">
              <a:spcBef>
                <a:spcPts val="0"/>
              </a:spcBef>
              <a:buSzPts val="2000"/>
            </a:pPr>
            <a:r>
              <a:rPr lang="en-US" sz="1200" dirty="0"/>
              <a:t>Dependency checks to verify libraries</a:t>
            </a:r>
          </a:p>
          <a:p>
            <a:pPr marL="1143000" lvl="2" indent="-228600">
              <a:spcBef>
                <a:spcPts val="0"/>
              </a:spcBef>
              <a:buSzPts val="2000"/>
            </a:pPr>
            <a:endParaRPr lang="en-US" sz="1400" dirty="0"/>
          </a:p>
          <a:p>
            <a:pPr marL="1143000" lvl="2" indent="-228600">
              <a:spcBef>
                <a:spcPts val="0"/>
              </a:spcBef>
              <a:buSzPts val="2000"/>
            </a:pPr>
            <a:r>
              <a:rPr lang="en-US" sz="1400" dirty="0"/>
              <a:t>Verify and Test:</a:t>
            </a:r>
          </a:p>
          <a:p>
            <a:pPr marL="1600200" lvl="3" indent="-228600">
              <a:spcBef>
                <a:spcPts val="0"/>
              </a:spcBef>
              <a:buSzPts val="2000"/>
            </a:pPr>
            <a:r>
              <a:rPr lang="en-US" sz="1200" dirty="0"/>
              <a:t>Static analysis tools (Cppcheck and Clang-Tidy)</a:t>
            </a:r>
          </a:p>
          <a:p>
            <a:pPr marL="1600200" lvl="3" indent="-228600">
              <a:spcBef>
                <a:spcPts val="0"/>
              </a:spcBef>
              <a:buSzPts val="2000"/>
            </a:pPr>
            <a:r>
              <a:rPr lang="en-US" sz="1200" dirty="0"/>
              <a:t>Vulnerability scans (Nessus)</a:t>
            </a:r>
          </a:p>
          <a:p>
            <a:pPr marL="1143000" lvl="2" indent="-228600">
              <a:spcBef>
                <a:spcPts val="0"/>
              </a:spcBef>
              <a:buSzPts val="2000"/>
            </a:pPr>
            <a:endParaRPr lang="en-US" sz="1400" dirty="0"/>
          </a:p>
          <a:p>
            <a:pPr marL="1143000" lvl="2" indent="-228600">
              <a:spcBef>
                <a:spcPts val="0"/>
              </a:spcBef>
              <a:buSzPts val="2000"/>
            </a:pPr>
            <a:r>
              <a:rPr lang="en-US" sz="1400" dirty="0"/>
              <a:t>Production:</a:t>
            </a:r>
          </a:p>
          <a:p>
            <a:pPr marL="1600200" lvl="3" indent="-228600">
              <a:spcBef>
                <a:spcPts val="0"/>
              </a:spcBef>
              <a:buSzPts val="2000"/>
            </a:pPr>
            <a:r>
              <a:rPr lang="en-US" sz="1200" dirty="0"/>
              <a:t>Seim and intrusion detection (Snort)</a:t>
            </a:r>
          </a:p>
          <a:p>
            <a:pPr marL="1600200" lvl="3" indent="-228600">
              <a:spcBef>
                <a:spcPts val="0"/>
              </a:spcBef>
              <a:buSzPts val="2000"/>
            </a:pPr>
            <a:r>
              <a:rPr lang="en-US" sz="1200" dirty="0"/>
              <a:t>Log collection (Splunk )</a:t>
            </a:r>
          </a:p>
          <a:p>
            <a:pPr marL="1371600" lvl="3" indent="0">
              <a:spcBef>
                <a:spcPts val="0"/>
              </a:spcBef>
              <a:buSzPts val="2000"/>
              <a:buNone/>
            </a:pPr>
            <a:endParaRPr lang="en-US" sz="1200" dirty="0"/>
          </a:p>
          <a:p>
            <a:pPr marL="1371600" lvl="3" indent="0">
              <a:spcBef>
                <a:spcPts val="0"/>
              </a:spcBef>
              <a:buSzPts val="2000"/>
              <a:buNone/>
            </a:pPr>
            <a:endParaRPr lang="en-US" sz="12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0B5E0BAC-27F6-607E-B78F-099A88B39C4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093"/>
    </mc:Choice>
    <mc:Fallback>
      <p:transition spd="slow" advTm="570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7" name="TextBox 6">
            <a:extLst>
              <a:ext uri="{FF2B5EF4-FFF2-40B4-BE49-F238E27FC236}">
                <a16:creationId xmlns:a16="http://schemas.microsoft.com/office/drawing/2014/main" id="{8CDEE714-500C-1A90-19C5-8A2396180C63}"/>
              </a:ext>
            </a:extLst>
          </p:cNvPr>
          <p:cNvSpPr txBox="1"/>
          <p:nvPr/>
        </p:nvSpPr>
        <p:spPr>
          <a:xfrm>
            <a:off x="616323" y="2057401"/>
            <a:ext cx="4231342" cy="2492990"/>
          </a:xfrm>
          <a:prstGeom prst="rect">
            <a:avLst/>
          </a:prstGeom>
          <a:noFill/>
        </p:spPr>
        <p:txBody>
          <a:bodyPr wrap="square" rtlCol="0">
            <a:spAutoFit/>
          </a:bodyPr>
          <a:lstStyle/>
          <a:p>
            <a:pPr algn="ctr"/>
            <a:r>
              <a:rPr kumimoji="0" lang="en-US" sz="2400" b="0" i="0" u="none" strike="noStrike" kern="0" cap="none" spc="0" normalizeH="0" baseline="0" noProof="0" dirty="0">
                <a:ln>
                  <a:noFill/>
                </a:ln>
                <a:solidFill>
                  <a:srgbClr val="FFFFFF"/>
                </a:solidFill>
                <a:effectLst/>
                <a:uLnTx/>
                <a:uFillTx/>
                <a:latin typeface="Century Gothic"/>
                <a:sym typeface="Century Gothic"/>
              </a:rPr>
              <a:t>BENEFITS</a:t>
            </a:r>
          </a:p>
          <a:p>
            <a:pPr algn="ctr"/>
            <a:endParaRPr kumimoji="0" lang="en-US" sz="2400" b="0" i="0" u="none" strike="noStrike" kern="0" cap="none" spc="0" normalizeH="0" baseline="0" noProof="0" dirty="0">
              <a:ln>
                <a:noFill/>
              </a:ln>
              <a:solidFill>
                <a:srgbClr val="FFFFFF"/>
              </a:solidFill>
              <a:effectLst/>
              <a:uLnTx/>
              <a:uFillTx/>
              <a:latin typeface="Century Gothic"/>
              <a:sym typeface="Century Gothic"/>
            </a:endParaRPr>
          </a:p>
          <a:p>
            <a:pPr marL="171450" indent="-171450">
              <a:buClr>
                <a:schemeClr val="bg1"/>
              </a:buClr>
              <a:buFont typeface="Arial" panose="020B0604020202020204" pitchFamily="34" charset="0"/>
              <a:buChar char="•"/>
            </a:pPr>
            <a:r>
              <a:rPr lang="en-US" sz="1200" dirty="0">
                <a:solidFill>
                  <a:schemeClr val="bg1"/>
                </a:solidFill>
                <a:latin typeface="Century Gothic"/>
                <a:sym typeface="Century Gothic"/>
              </a:rPr>
              <a:t>Reduces chances of security incidents.</a:t>
            </a:r>
          </a:p>
          <a:p>
            <a:pPr marL="171450" indent="-171450">
              <a:buClr>
                <a:schemeClr val="bg1"/>
              </a:buClr>
              <a:buFont typeface="Arial" panose="020B0604020202020204" pitchFamily="34" charset="0"/>
              <a:buChar char="•"/>
            </a:pPr>
            <a:endParaRPr lang="en-US" sz="1200" dirty="0">
              <a:solidFill>
                <a:schemeClr val="bg1"/>
              </a:solidFill>
              <a:latin typeface="Century Gothic"/>
              <a:sym typeface="Century Gothic"/>
            </a:endParaRPr>
          </a:p>
          <a:p>
            <a:pPr marL="171450" indent="-171450">
              <a:buClr>
                <a:schemeClr val="bg1"/>
              </a:buClr>
              <a:buFont typeface="Arial" panose="020B0604020202020204" pitchFamily="34" charset="0"/>
              <a:buChar char="•"/>
            </a:pPr>
            <a:r>
              <a:rPr kumimoji="0" lang="en-US" sz="1200" b="0" i="0" u="none" strike="noStrike" kern="0" cap="none" spc="0" normalizeH="0" baseline="0" noProof="0" dirty="0">
                <a:ln>
                  <a:noFill/>
                </a:ln>
                <a:solidFill>
                  <a:schemeClr val="bg1"/>
                </a:solidFill>
                <a:effectLst/>
                <a:uLnTx/>
                <a:uFillTx/>
                <a:latin typeface="Century Gothic"/>
                <a:sym typeface="Century Gothic"/>
              </a:rPr>
              <a:t>Improves overall software quality and reliability.</a:t>
            </a:r>
          </a:p>
          <a:p>
            <a:pPr marL="171450" indent="-171450">
              <a:buClr>
                <a:schemeClr val="bg1"/>
              </a:buClr>
              <a:buFont typeface="Arial" panose="020B0604020202020204" pitchFamily="34" charset="0"/>
              <a:buChar char="•"/>
            </a:pPr>
            <a:endParaRPr kumimoji="0" lang="en-US" sz="1200" b="0" i="0" u="none" strike="noStrike" kern="0" cap="none" spc="0" normalizeH="0" baseline="0" noProof="0" dirty="0">
              <a:ln>
                <a:noFill/>
              </a:ln>
              <a:solidFill>
                <a:schemeClr val="bg1"/>
              </a:solidFill>
              <a:effectLst/>
              <a:uLnTx/>
              <a:uFillTx/>
              <a:latin typeface="Century Gothic"/>
              <a:sym typeface="Century Gothic"/>
            </a:endParaRPr>
          </a:p>
          <a:p>
            <a:pPr marL="171450" indent="-171450">
              <a:buClr>
                <a:schemeClr val="bg1"/>
              </a:buClr>
              <a:buFont typeface="Arial" panose="020B0604020202020204" pitchFamily="34" charset="0"/>
              <a:buChar char="•"/>
            </a:pPr>
            <a:r>
              <a:rPr lang="en-US" sz="1200" dirty="0">
                <a:solidFill>
                  <a:schemeClr val="bg1"/>
                </a:solidFill>
                <a:latin typeface="Century Gothic"/>
                <a:sym typeface="Century Gothic"/>
              </a:rPr>
              <a:t>Builds trust with users.</a:t>
            </a:r>
          </a:p>
          <a:p>
            <a:pPr marL="342900" indent="-342900">
              <a:buClr>
                <a:schemeClr val="bg1"/>
              </a:buClr>
              <a:buFont typeface="Arial" panose="020B0604020202020204" pitchFamily="34" charset="0"/>
              <a:buChar char="•"/>
            </a:pPr>
            <a:endParaRPr kumimoji="0" lang="en-US" sz="2400" b="0" i="0" u="none" strike="noStrike" kern="0" cap="none" spc="0" normalizeH="0" baseline="0" noProof="0" dirty="0">
              <a:ln>
                <a:noFill/>
              </a:ln>
              <a:solidFill>
                <a:srgbClr val="FFFFFF"/>
              </a:solidFill>
              <a:effectLst/>
              <a:uLnTx/>
              <a:uFillTx/>
              <a:latin typeface="Century Gothic"/>
              <a:sym typeface="Century Gothic"/>
            </a:endParaRPr>
          </a:p>
          <a:p>
            <a:pPr algn="ctr"/>
            <a:endParaRPr lang="en-US" sz="2400" dirty="0"/>
          </a:p>
        </p:txBody>
      </p:sp>
      <p:sp>
        <p:nvSpPr>
          <p:cNvPr id="8" name="TextBox 7">
            <a:extLst>
              <a:ext uri="{FF2B5EF4-FFF2-40B4-BE49-F238E27FC236}">
                <a16:creationId xmlns:a16="http://schemas.microsoft.com/office/drawing/2014/main" id="{B22B824D-FD58-8E64-A9FA-B463556DFB9B}"/>
              </a:ext>
            </a:extLst>
          </p:cNvPr>
          <p:cNvSpPr txBox="1"/>
          <p:nvPr/>
        </p:nvSpPr>
        <p:spPr>
          <a:xfrm>
            <a:off x="6844553" y="2057401"/>
            <a:ext cx="4513731" cy="2492990"/>
          </a:xfrm>
          <a:prstGeom prst="rect">
            <a:avLst/>
          </a:prstGeom>
          <a:noFill/>
        </p:spPr>
        <p:txBody>
          <a:bodyPr wrap="square" rtlCol="0">
            <a:spAutoFit/>
          </a:bodyPr>
          <a:lstStyle/>
          <a:p>
            <a:pPr algn="ctr"/>
            <a:r>
              <a:rPr kumimoji="0" lang="en-US" sz="2400" b="0" i="0" u="none" strike="noStrike" kern="0" cap="none" spc="0" normalizeH="0" baseline="0" noProof="0" dirty="0">
                <a:ln>
                  <a:noFill/>
                </a:ln>
                <a:solidFill>
                  <a:srgbClr val="FFFFFF"/>
                </a:solidFill>
                <a:effectLst/>
                <a:uLnTx/>
                <a:uFillTx/>
                <a:latin typeface="Century Gothic"/>
                <a:sym typeface="Century Gothic"/>
              </a:rPr>
              <a:t>Risks</a:t>
            </a:r>
          </a:p>
          <a:p>
            <a:pPr algn="ctr"/>
            <a:endParaRPr kumimoji="0" lang="en-US" sz="2400" b="0" i="0" u="none" strike="noStrike" kern="0" cap="none" spc="0" normalizeH="0" baseline="0" noProof="0" dirty="0">
              <a:ln>
                <a:noFill/>
              </a:ln>
              <a:solidFill>
                <a:srgbClr val="FFFFFF"/>
              </a:solidFill>
              <a:effectLst/>
              <a:uLnTx/>
              <a:uFillTx/>
              <a:latin typeface="Century Gothic"/>
              <a:sym typeface="Century Gothic"/>
            </a:endParaRPr>
          </a:p>
          <a:p>
            <a:pPr marL="171450" indent="-171450">
              <a:buClr>
                <a:schemeClr val="bg1"/>
              </a:buClr>
              <a:buFont typeface="Arial" panose="020B0604020202020204" pitchFamily="34" charset="0"/>
              <a:buChar char="•"/>
            </a:pPr>
            <a:r>
              <a:rPr lang="en-US" sz="1200" dirty="0">
                <a:solidFill>
                  <a:schemeClr val="bg1"/>
                </a:solidFill>
                <a:latin typeface="Century Gothic"/>
                <a:sym typeface="Century Gothic"/>
              </a:rPr>
              <a:t>Vulnerabilities remained exposed to attackers</a:t>
            </a:r>
          </a:p>
          <a:p>
            <a:pPr marL="171450" indent="-171450">
              <a:buClr>
                <a:schemeClr val="bg1"/>
              </a:buClr>
              <a:buFont typeface="Arial" panose="020B0604020202020204" pitchFamily="34" charset="0"/>
              <a:buChar char="•"/>
            </a:pPr>
            <a:endParaRPr lang="en-US" sz="1200" dirty="0">
              <a:solidFill>
                <a:schemeClr val="bg1"/>
              </a:solidFill>
              <a:latin typeface="Century Gothic"/>
              <a:sym typeface="Century Gothic"/>
            </a:endParaRPr>
          </a:p>
          <a:p>
            <a:pPr marL="171450" indent="-171450">
              <a:buClr>
                <a:schemeClr val="bg1"/>
              </a:buClr>
              <a:buFont typeface="Arial" panose="020B0604020202020204" pitchFamily="34" charset="0"/>
              <a:buChar char="•"/>
            </a:pPr>
            <a:r>
              <a:rPr lang="en-US" sz="1200" dirty="0">
                <a:solidFill>
                  <a:schemeClr val="bg1"/>
                </a:solidFill>
                <a:latin typeface="Century Gothic"/>
                <a:sym typeface="Century Gothic"/>
              </a:rPr>
              <a:t>The upfront cost, for both time and Money.</a:t>
            </a:r>
            <a:endParaRPr kumimoji="0" lang="en-US" sz="1200" b="0" i="0" u="none" strike="noStrike" kern="0" cap="none" spc="0" normalizeH="0" baseline="0" noProof="0" dirty="0">
              <a:ln>
                <a:noFill/>
              </a:ln>
              <a:solidFill>
                <a:schemeClr val="bg1"/>
              </a:solidFill>
              <a:effectLst/>
              <a:uLnTx/>
              <a:uFillTx/>
              <a:latin typeface="Century Gothic"/>
              <a:sym typeface="Century Gothic"/>
            </a:endParaRPr>
          </a:p>
          <a:p>
            <a:pPr marL="171450" indent="-171450">
              <a:buClr>
                <a:schemeClr val="bg1"/>
              </a:buClr>
              <a:buFont typeface="Arial" panose="020B0604020202020204" pitchFamily="34" charset="0"/>
              <a:buChar char="•"/>
            </a:pPr>
            <a:endParaRPr kumimoji="0" lang="en-US" sz="1200" b="0" i="0" u="none" strike="noStrike" kern="0" cap="none" spc="0" normalizeH="0" baseline="0" noProof="0" dirty="0">
              <a:ln>
                <a:noFill/>
              </a:ln>
              <a:solidFill>
                <a:schemeClr val="bg1"/>
              </a:solidFill>
              <a:effectLst/>
              <a:uLnTx/>
              <a:uFillTx/>
              <a:latin typeface="Century Gothic"/>
              <a:sym typeface="Century Gothic"/>
            </a:endParaRPr>
          </a:p>
          <a:p>
            <a:pPr marL="171450" indent="-171450">
              <a:buClr>
                <a:schemeClr val="bg1"/>
              </a:buClr>
              <a:buFont typeface="Arial" panose="020B0604020202020204" pitchFamily="34" charset="0"/>
              <a:buChar char="•"/>
            </a:pPr>
            <a:r>
              <a:rPr lang="en-US" sz="1200" dirty="0">
                <a:solidFill>
                  <a:schemeClr val="bg1"/>
                </a:solidFill>
                <a:latin typeface="Century Gothic"/>
                <a:sym typeface="Century Gothic"/>
              </a:rPr>
              <a:t>Add extra layers of complexity, more testing required</a:t>
            </a:r>
          </a:p>
          <a:p>
            <a:pPr marL="342900" indent="-342900">
              <a:buClr>
                <a:schemeClr val="bg1"/>
              </a:buClr>
              <a:buFont typeface="Arial" panose="020B0604020202020204" pitchFamily="34" charset="0"/>
              <a:buChar char="•"/>
            </a:pPr>
            <a:endParaRPr kumimoji="0" lang="en-US" sz="2400" b="0" i="0" u="none" strike="noStrike" kern="0" cap="none" spc="0" normalizeH="0" baseline="0" noProof="0" dirty="0">
              <a:ln>
                <a:noFill/>
              </a:ln>
              <a:solidFill>
                <a:srgbClr val="FFFFFF"/>
              </a:solidFill>
              <a:effectLst/>
              <a:uLnTx/>
              <a:uFillTx/>
              <a:latin typeface="Century Gothic"/>
              <a:sym typeface="Century Gothic"/>
            </a:endParaRPr>
          </a:p>
          <a:p>
            <a:pPr algn="ctr"/>
            <a:endParaRPr lang="en-US" sz="2400" dirty="0"/>
          </a:p>
        </p:txBody>
      </p:sp>
      <p:pic>
        <p:nvPicPr>
          <p:cNvPr id="19" name="Audio 18">
            <a:hlinkClick r:id="" action="ppaction://media"/>
            <a:extLst>
              <a:ext uri="{FF2B5EF4-FFF2-40B4-BE49-F238E27FC236}">
                <a16:creationId xmlns:a16="http://schemas.microsoft.com/office/drawing/2014/main" id="{1D1D3CC0-777F-B7AA-9F5F-9667B1286AF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9124"/>
    </mc:Choice>
    <mc:Fallback>
      <p:transition spd="slow" advTm="39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914400" lvl="2" indent="0" algn="l" rtl="0">
              <a:lnSpc>
                <a:spcPct val="90000"/>
              </a:lnSpc>
              <a:spcBef>
                <a:spcPts val="0"/>
              </a:spcBef>
              <a:spcAft>
                <a:spcPts val="0"/>
              </a:spcAft>
              <a:buClr>
                <a:schemeClr val="lt1"/>
              </a:buClr>
              <a:buSzPts val="1800"/>
              <a:buNone/>
            </a:pPr>
            <a:r>
              <a:rPr lang="en-US" sz="2200" dirty="0"/>
              <a:t>Current Gaps</a:t>
            </a:r>
          </a:p>
          <a:p>
            <a:pPr marL="914400" lvl="2" indent="0" algn="l" rtl="0">
              <a:lnSpc>
                <a:spcPct val="90000"/>
              </a:lnSpc>
              <a:spcBef>
                <a:spcPts val="0"/>
              </a:spcBef>
              <a:spcAft>
                <a:spcPts val="0"/>
              </a:spcAft>
              <a:buClr>
                <a:schemeClr val="lt1"/>
              </a:buClr>
              <a:buSzPts val="1800"/>
              <a:buNone/>
            </a:pPr>
            <a:endParaRPr lang="en-US" sz="1400" dirty="0"/>
          </a:p>
          <a:p>
            <a:pPr marL="1200150" lvl="2" indent="-285750">
              <a:spcBef>
                <a:spcPts val="0"/>
              </a:spcBef>
            </a:pPr>
            <a:r>
              <a:rPr lang="en-US" sz="2000" dirty="0"/>
              <a:t>Dependency management : Our policy's do not fully address outdated 3</a:t>
            </a:r>
            <a:r>
              <a:rPr lang="en-US" sz="2000" baseline="30000" dirty="0"/>
              <a:t>rd</a:t>
            </a:r>
            <a:r>
              <a:rPr lang="en-US" sz="2000" dirty="0"/>
              <a:t> party libraries , which can add vulnerabilities.</a:t>
            </a:r>
          </a:p>
          <a:p>
            <a:pPr marL="1200150" lvl="2" indent="-285750">
              <a:spcBef>
                <a:spcPts val="0"/>
              </a:spcBef>
            </a:pPr>
            <a:endParaRPr lang="en-US" sz="2000" dirty="0"/>
          </a:p>
          <a:p>
            <a:pPr marL="1200150" lvl="2" indent="-285750">
              <a:spcBef>
                <a:spcPts val="0"/>
              </a:spcBef>
            </a:pPr>
            <a:r>
              <a:rPr lang="en-US" sz="2000" dirty="0"/>
              <a:t>Secure Development Training: Not all team members have consistent training on the newest secure coding practices</a:t>
            </a:r>
          </a:p>
          <a:p>
            <a:pPr marL="1200150" lvl="2" indent="-285750">
              <a:spcBef>
                <a:spcPts val="0"/>
              </a:spcBef>
            </a:pPr>
            <a:endParaRPr lang="en-US" sz="2000" dirty="0"/>
          </a:p>
          <a:p>
            <a:pPr marL="1200150" lvl="2" indent="-285750">
              <a:spcBef>
                <a:spcPts val="0"/>
              </a:spcBef>
            </a:pPr>
            <a:r>
              <a:rPr lang="en-US" sz="2000" dirty="0"/>
              <a:t>Incident Response Training : The policy motions response but lacks any training on when issues arise. </a:t>
            </a:r>
          </a:p>
          <a:p>
            <a:pPr marL="1200150" lvl="2" indent="-285750">
              <a:spcBef>
                <a:spcPts val="0"/>
              </a:spcBef>
            </a:pPr>
            <a:endParaRPr lang="en-US" sz="2000" dirty="0"/>
          </a:p>
          <a:p>
            <a:pPr marL="1200150" lvl="2" indent="-285750">
              <a:spcBef>
                <a:spcPts val="0"/>
              </a:spcBef>
            </a:pPr>
            <a:r>
              <a:rPr lang="en-US" sz="2000" dirty="0"/>
              <a:t>Automation coverage : Some security checks still heavily rely on manual reviews.</a:t>
            </a:r>
          </a:p>
          <a:p>
            <a:pPr marL="1200150" lvl="2" indent="-285750">
              <a:spcBef>
                <a:spcPts val="0"/>
              </a:spcBef>
            </a:pPr>
            <a:endParaRPr lang="en-US" sz="2000" dirty="0"/>
          </a:p>
          <a:p>
            <a:pPr marL="1200150" lvl="2" indent="-285750">
              <a:spcBef>
                <a:spcPts val="0"/>
              </a:spcBef>
            </a:pPr>
            <a:r>
              <a:rPr lang="en-US" sz="2000" dirty="0"/>
              <a:t>Policy enforcement : There is no clear or defined process to track and verify if all developers are actually following these policies.  </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endParaRPr lang="en-US"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D2879015-561E-8713-0D3C-CA1B8779F52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4015"/>
    </mc:Choice>
    <mc:Fallback>
      <p:transition spd="slow" advTm="34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CONCLUSIONS</a:t>
            </a:r>
            <a:endParaRPr dirty="0"/>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dirty="0"/>
              <a:t>Future Suggestions</a:t>
            </a:r>
          </a:p>
          <a:p>
            <a:pPr marL="228600" lvl="0" indent="-88900" algn="l" rtl="0">
              <a:lnSpc>
                <a:spcPct val="90000"/>
              </a:lnSpc>
              <a:spcBef>
                <a:spcPts val="1000"/>
              </a:spcBef>
              <a:spcAft>
                <a:spcPts val="0"/>
              </a:spcAft>
              <a:buClr>
                <a:schemeClr val="lt1"/>
              </a:buClr>
              <a:buSzPts val="2200"/>
              <a:buNone/>
            </a:pPr>
            <a:endParaRPr lang="en-US" dirty="0"/>
          </a:p>
          <a:p>
            <a:pPr marL="939800" lvl="1">
              <a:buSzPts val="2200"/>
            </a:pPr>
            <a:r>
              <a:rPr lang="en-US" dirty="0"/>
              <a:t>Dependency scanning like OWASP to detect vulnerabilities.</a:t>
            </a:r>
          </a:p>
          <a:p>
            <a:pPr marL="939800" lvl="1">
              <a:buSzPts val="2200"/>
            </a:pPr>
            <a:endParaRPr lang="en-US" dirty="0"/>
          </a:p>
          <a:p>
            <a:pPr marL="939800" lvl="1">
              <a:buSzPts val="2200"/>
            </a:pPr>
            <a:r>
              <a:rPr lang="en-US" dirty="0"/>
              <a:t>Require annual secure development training for all developers.</a:t>
            </a:r>
          </a:p>
          <a:p>
            <a:pPr marL="939800" lvl="1">
              <a:buSzPts val="2200"/>
            </a:pPr>
            <a:endParaRPr lang="en-US" dirty="0"/>
          </a:p>
          <a:p>
            <a:pPr marL="939800" lvl="1">
              <a:buSzPts val="2200"/>
            </a:pPr>
            <a:r>
              <a:rPr lang="en-US" dirty="0"/>
              <a:t>Scheule exercises and simulations a few times a year to practice incident responses. </a:t>
            </a:r>
          </a:p>
          <a:p>
            <a:pPr marL="939800" lvl="1">
              <a:buSzPts val="2200"/>
            </a:pPr>
            <a:endParaRPr lang="en-US" dirty="0"/>
          </a:p>
          <a:p>
            <a:pPr marL="939800" lvl="1">
              <a:buSzPts val="2200"/>
            </a:pPr>
            <a:r>
              <a:rPr lang="en-US" dirty="0"/>
              <a:t>Update policy's either semi- annually or annually so that all policy's are up to date with new coding standards. Changes should be told to all developers.</a:t>
            </a: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DA07A7F8-6EE3-7DB7-941D-55959C2A8D2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8004"/>
    </mc:Choice>
    <mc:Fallback>
      <p:transition spd="slow" advTm="480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spcBef>
                <a:spcPts val="0"/>
              </a:spcBef>
              <a:buSzPts val="2200"/>
            </a:pPr>
            <a:r>
              <a:rPr lang="en-US" dirty="0"/>
              <a:t>Amnesty International. (2021, July 18). </a:t>
            </a:r>
            <a:r>
              <a:rPr lang="en-US" i="1" dirty="0"/>
              <a:t>The Pegasus Project: How NSO spyware was used to target journalists, activists and others worldwide</a:t>
            </a:r>
            <a:r>
              <a:rPr lang="en-US" dirty="0"/>
              <a:t>. Amnesty International. </a:t>
            </a:r>
            <a:r>
              <a:rPr lang="en-US" dirty="0">
                <a:hlinkClick r:id="rId4"/>
              </a:rPr>
              <a:t>https://www.amnesty.org/en/latest/research/2021/07/the-pegasus-project/</a:t>
            </a:r>
            <a:endParaRPr lang="en-US" dirty="0"/>
          </a:p>
          <a:p>
            <a:pPr marL="0" lvl="0" indent="0">
              <a:spcBef>
                <a:spcPts val="0"/>
              </a:spcBef>
              <a:buSzPts val="2200"/>
              <a:buNone/>
            </a:pPr>
            <a:endParaRPr dirty="0"/>
          </a:p>
        </p:txBody>
      </p:sp>
      <p:pic>
        <p:nvPicPr>
          <p:cNvPr id="239" name="Google Shape;239;p14" descr="Green Pace logo"/>
          <p:cNvPicPr preferRelativeResize="0"/>
          <p:nvPr/>
        </p:nvPicPr>
        <p:blipFill>
          <a:blip r:embed="rId5">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342900">
              <a:buSzPts val="2200"/>
            </a:pPr>
            <a:r>
              <a:rPr lang="en-US" dirty="0"/>
              <a:t>Growing Team size and complexity</a:t>
            </a:r>
          </a:p>
          <a:p>
            <a:pPr marL="342900">
              <a:buSzPts val="2200"/>
            </a:pPr>
            <a:r>
              <a:rPr lang="en-US" dirty="0"/>
              <a:t>Consistency In secure coding practices</a:t>
            </a:r>
          </a:p>
          <a:p>
            <a:pPr marL="342900">
              <a:buSzPts val="2200"/>
            </a:pPr>
            <a:r>
              <a:rPr lang="en-US" dirty="0"/>
              <a:t>Defense-in-dept throughout the entire SDLC</a:t>
            </a:r>
          </a:p>
          <a:p>
            <a:pPr marL="342900">
              <a:buSzPts val="2200"/>
            </a:pPr>
            <a:endParaRPr lang="en-US" dirty="0"/>
          </a:p>
          <a:p>
            <a:pPr marL="342900">
              <a:buSzPts val="2200"/>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212270" y="3820466"/>
            <a:ext cx="4963541" cy="2646989"/>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4" name="Audio 13">
            <a:hlinkClick r:id="" action="ppaction://media"/>
            <a:extLst>
              <a:ext uri="{FF2B5EF4-FFF2-40B4-BE49-F238E27FC236}">
                <a16:creationId xmlns:a16="http://schemas.microsoft.com/office/drawing/2014/main" id="{10827561-7CC2-A8AF-16CD-FFF55E5ABB3D}"/>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688"/>
    </mc:Choice>
    <mc:Fallback>
      <p:transition spd="slow" advTm="18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85800" y="2565551"/>
            <a:ext cx="2486100" cy="4024200"/>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sz="1800" dirty="0"/>
              <a:t> The high priority threats should be taken care of first, based on how likely they are to occur.</a:t>
            </a:r>
            <a:br>
              <a:rPr lang="en-US" sz="1800" dirty="0"/>
            </a:br>
            <a:endParaRPr lang="en-US" sz="1800" dirty="0"/>
          </a:p>
          <a:p>
            <a:pPr marL="228600" lvl="0" indent="-88900" algn="l" rtl="0">
              <a:lnSpc>
                <a:spcPct val="90000"/>
              </a:lnSpc>
              <a:spcBef>
                <a:spcPts val="1000"/>
              </a:spcBef>
              <a:spcAft>
                <a:spcPts val="0"/>
              </a:spcAft>
              <a:buClr>
                <a:schemeClr val="lt1"/>
              </a:buClr>
              <a:buSzPts val="2200"/>
              <a:buNone/>
            </a:pPr>
            <a:br>
              <a:rPr lang="en-US" sz="1800" dirty="0"/>
            </a:br>
            <a:r>
              <a:rPr lang="en-US" sz="1800" dirty="0"/>
              <a:t>The low priority threats also need to be taken care of just not as urgently. </a:t>
            </a:r>
            <a:endParaRPr sz="1800" dirty="0"/>
          </a:p>
        </p:txBody>
      </p:sp>
      <p:graphicFrame>
        <p:nvGraphicFramePr>
          <p:cNvPr id="161" name="Google Shape;161;p4" descr="Alt text required"/>
          <p:cNvGraphicFramePr/>
          <p:nvPr>
            <p:extLst>
              <p:ext uri="{D42A27DB-BD31-4B8C-83A1-F6EECF244321}">
                <p14:modId xmlns:p14="http://schemas.microsoft.com/office/powerpoint/2010/main" val="2599073393"/>
              </p:ext>
            </p:extLst>
          </p:nvPr>
        </p:nvGraphicFramePr>
        <p:xfrm>
          <a:off x="3171900" y="2561050"/>
          <a:ext cx="7835225" cy="402330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ctr" rtl="0">
                        <a:lnSpc>
                          <a:spcPct val="100000"/>
                        </a:lnSpc>
                        <a:spcBef>
                          <a:spcPts val="0"/>
                        </a:spcBef>
                        <a:spcAft>
                          <a:spcPts val="0"/>
                        </a:spcAft>
                        <a:buClr>
                          <a:srgbClr val="000000"/>
                        </a:buClr>
                        <a:buSzPts val="3600"/>
                        <a:buFont typeface="Arial"/>
                        <a:buNone/>
                      </a:pPr>
                      <a:r>
                        <a:rPr lang="en-US" dirty="0"/>
                        <a:t>STD-001-CPP Fixed-Width Integers</a:t>
                      </a:r>
                    </a:p>
                    <a:p>
                      <a:pPr marL="0" marR="0" lvl="0" indent="0" algn="ctr" rtl="0">
                        <a:lnSpc>
                          <a:spcPct val="100000"/>
                        </a:lnSpc>
                        <a:spcBef>
                          <a:spcPts val="0"/>
                        </a:spcBef>
                        <a:spcAft>
                          <a:spcPts val="0"/>
                        </a:spcAft>
                        <a:buClr>
                          <a:srgbClr val="000000"/>
                        </a:buClr>
                        <a:buSzPts val="3600"/>
                        <a:buFont typeface="Arial"/>
                        <a:buNone/>
                      </a:pPr>
                      <a:r>
                        <a:rPr lang="en-US" dirty="0"/>
                        <a:t>STD-002-CPP No Hard-Coded Constants</a:t>
                      </a:r>
                    </a:p>
                    <a:p>
                      <a:pPr marL="0" marR="0" lvl="0" indent="0" algn="ctr" rtl="0">
                        <a:lnSpc>
                          <a:spcPct val="100000"/>
                        </a:lnSpc>
                        <a:spcBef>
                          <a:spcPts val="0"/>
                        </a:spcBef>
                        <a:spcAft>
                          <a:spcPts val="0"/>
                        </a:spcAft>
                        <a:buClr>
                          <a:srgbClr val="000000"/>
                        </a:buClr>
                        <a:buSzPts val="3600"/>
                        <a:buFont typeface="Arial"/>
                        <a:buNone/>
                      </a:pPr>
                      <a:r>
                        <a:rPr lang="en-US" dirty="0"/>
                        <a:t>STD-003-CPP Buffer Overflows</a:t>
                      </a:r>
                    </a:p>
                    <a:p>
                      <a:pPr marL="0" marR="0" lvl="0" indent="0" algn="ctr" rtl="0">
                        <a:lnSpc>
                          <a:spcPct val="100000"/>
                        </a:lnSpc>
                        <a:spcBef>
                          <a:spcPts val="0"/>
                        </a:spcBef>
                        <a:spcAft>
                          <a:spcPts val="0"/>
                        </a:spcAft>
                        <a:buClr>
                          <a:srgbClr val="000000"/>
                        </a:buClr>
                        <a:buSzPts val="3600"/>
                        <a:buFont typeface="Arial"/>
                        <a:buNone/>
                      </a:pPr>
                      <a:r>
                        <a:rPr lang="en-US" dirty="0"/>
                        <a:t>STD-004-CPP Prepared Statements</a:t>
                      </a:r>
                    </a:p>
                    <a:p>
                      <a:pPr marL="0" marR="0" lvl="0" indent="0" algn="ctr" rtl="0">
                        <a:lnSpc>
                          <a:spcPct val="100000"/>
                        </a:lnSpc>
                        <a:spcBef>
                          <a:spcPts val="0"/>
                        </a:spcBef>
                        <a:spcAft>
                          <a:spcPts val="0"/>
                        </a:spcAft>
                        <a:buClr>
                          <a:srgbClr val="000000"/>
                        </a:buClr>
                        <a:buSzPts val="3600"/>
                        <a:buFont typeface="Arial"/>
                        <a:buNone/>
                      </a:pPr>
                      <a:r>
                        <a:rPr lang="en-US" dirty="0"/>
                        <a:t>STD-005-CPP Free Memory Once</a:t>
                      </a:r>
                    </a:p>
                    <a:p>
                      <a:pPr marL="0" marR="0" lvl="0" indent="0" algn="ctr" rtl="0">
                        <a:lnSpc>
                          <a:spcPct val="100000"/>
                        </a:lnSpc>
                        <a:spcBef>
                          <a:spcPts val="0"/>
                        </a:spcBef>
                        <a:spcAft>
                          <a:spcPts val="0"/>
                        </a:spcAft>
                        <a:buClr>
                          <a:srgbClr val="000000"/>
                        </a:buClr>
                        <a:buSzPts val="3600"/>
                        <a:buFont typeface="Arial"/>
                        <a:buNone/>
                      </a:pPr>
                      <a:r>
                        <a:rPr lang="en-US" dirty="0"/>
                        <a:t>STD-008-CPP Initialize Variables</a:t>
                      </a:r>
                    </a:p>
                    <a:p>
                      <a:pPr marL="0" marR="0" lvl="0" indent="0" algn="ctr" rtl="0">
                        <a:lnSpc>
                          <a:spcPct val="100000"/>
                        </a:lnSpc>
                        <a:spcBef>
                          <a:spcPts val="0"/>
                        </a:spcBef>
                        <a:spcAft>
                          <a:spcPts val="0"/>
                        </a:spcAft>
                        <a:buClr>
                          <a:srgbClr val="000000"/>
                        </a:buClr>
                        <a:buSzPts val="3600"/>
                        <a:buFont typeface="Arial"/>
                        <a:buNone/>
                      </a:pPr>
                      <a:r>
                        <a:rPr lang="en-US" dirty="0"/>
                        <a:t>STD-009-CPP Use </a:t>
                      </a:r>
                      <a:r>
                        <a:rPr lang="en-US" dirty="0" err="1"/>
                        <a:t>nullptr</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dirty="0"/>
                        <a:t>STD-004-CPP Prepared Statements</a:t>
                      </a:r>
                    </a:p>
                    <a:p>
                      <a:pPr marL="0" marR="0" lvl="0" indent="0" algn="ctr" rtl="0">
                        <a:lnSpc>
                          <a:spcPct val="100000"/>
                        </a:lnSpc>
                        <a:spcBef>
                          <a:spcPts val="0"/>
                        </a:spcBef>
                        <a:spcAft>
                          <a:spcPts val="0"/>
                        </a:spcAft>
                        <a:buClr>
                          <a:srgbClr val="000000"/>
                        </a:buClr>
                        <a:buSzPts val="3600"/>
                        <a:buFont typeface="Arial"/>
                        <a:buNone/>
                      </a:pPr>
                      <a:r>
                        <a:rPr lang="en-US" dirty="0"/>
                        <a:t>STD-001-CPP Fixed-Width Integers</a:t>
                      </a:r>
                    </a:p>
                    <a:p>
                      <a:pPr marL="0" marR="0" lvl="0" indent="0" algn="ctr" rtl="0">
                        <a:lnSpc>
                          <a:spcPct val="100000"/>
                        </a:lnSpc>
                        <a:spcBef>
                          <a:spcPts val="0"/>
                        </a:spcBef>
                        <a:spcAft>
                          <a:spcPts val="0"/>
                        </a:spcAft>
                        <a:buClr>
                          <a:srgbClr val="000000"/>
                        </a:buClr>
                        <a:buSzPts val="3600"/>
                        <a:buFont typeface="Arial"/>
                        <a:buNone/>
                      </a:pPr>
                      <a:r>
                        <a:rPr lang="en-US" dirty="0"/>
                        <a:t>STD-002-CPP No Hard-Coded Constants</a:t>
                      </a:r>
                    </a:p>
                    <a:p>
                      <a:pPr marL="0" marR="0" lvl="0" indent="0" algn="ctr" rtl="0">
                        <a:lnSpc>
                          <a:spcPct val="100000"/>
                        </a:lnSpc>
                        <a:spcBef>
                          <a:spcPts val="0"/>
                        </a:spcBef>
                        <a:spcAft>
                          <a:spcPts val="0"/>
                        </a:spcAft>
                        <a:buClr>
                          <a:srgbClr val="000000"/>
                        </a:buClr>
                        <a:buSzPts val="3600"/>
                        <a:buFont typeface="Arial"/>
                        <a:buNone/>
                      </a:pPr>
                      <a:r>
                        <a:rPr lang="en-US" dirty="0"/>
                        <a:t>STD-003-CPP Buffer Overflows</a:t>
                      </a:r>
                    </a:p>
                    <a:p>
                      <a:pPr marL="0" marR="0" lvl="0" indent="0" algn="ctr" rtl="0">
                        <a:lnSpc>
                          <a:spcPct val="100000"/>
                        </a:lnSpc>
                        <a:spcBef>
                          <a:spcPts val="0"/>
                        </a:spcBef>
                        <a:spcAft>
                          <a:spcPts val="0"/>
                        </a:spcAft>
                        <a:buClr>
                          <a:srgbClr val="000000"/>
                        </a:buClr>
                        <a:buSzPts val="3600"/>
                        <a:buFont typeface="Arial"/>
                        <a:buNone/>
                      </a:pPr>
                      <a:r>
                        <a:rPr lang="en-US" dirty="0"/>
                        <a:t>STD-005-CPP Free Memory Once</a:t>
                      </a:r>
                    </a:p>
                    <a:p>
                      <a:pPr marL="0" marR="0" lvl="0" indent="0" algn="ctr" rtl="0">
                        <a:lnSpc>
                          <a:spcPct val="100000"/>
                        </a:lnSpc>
                        <a:spcBef>
                          <a:spcPts val="0"/>
                        </a:spcBef>
                        <a:spcAft>
                          <a:spcPts val="0"/>
                        </a:spcAft>
                        <a:buClr>
                          <a:srgbClr val="000000"/>
                        </a:buClr>
                        <a:buSzPts val="3600"/>
                        <a:buFont typeface="Arial"/>
                        <a:buNone/>
                      </a:pPr>
                      <a:r>
                        <a:rPr lang="en-US" dirty="0"/>
                        <a:t>STD-008-CPP Initialize Variables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p>
                    <a:p>
                      <a:pPr marL="0" marR="0" lvl="0" indent="0" algn="ctr" rtl="0">
                        <a:lnSpc>
                          <a:spcPct val="100000"/>
                        </a:lnSpc>
                        <a:spcBef>
                          <a:spcPts val="0"/>
                        </a:spcBef>
                        <a:spcAft>
                          <a:spcPts val="0"/>
                        </a:spcAft>
                        <a:buClr>
                          <a:srgbClr val="000000"/>
                        </a:buClr>
                        <a:buSzPts val="3600"/>
                        <a:buFont typeface="Arial"/>
                        <a:buNone/>
                      </a:pPr>
                      <a:r>
                        <a:rPr lang="en-US" dirty="0"/>
                        <a:t>STD-006-CPP No Assertions for Runtime</a:t>
                      </a:r>
                    </a:p>
                    <a:p>
                      <a:pPr marL="0" marR="0" lvl="0" indent="0" algn="ctr" rtl="0">
                        <a:lnSpc>
                          <a:spcPct val="100000"/>
                        </a:lnSpc>
                        <a:spcBef>
                          <a:spcPts val="0"/>
                        </a:spcBef>
                        <a:spcAft>
                          <a:spcPts val="0"/>
                        </a:spcAft>
                        <a:buClr>
                          <a:srgbClr val="000000"/>
                        </a:buClr>
                        <a:buSzPts val="3600"/>
                        <a:buFont typeface="Arial"/>
                        <a:buNone/>
                      </a:pPr>
                      <a:r>
                        <a:rPr lang="en-US" dirty="0"/>
                        <a:t>STD-007-CPP Catch Exceptions by Reference</a:t>
                      </a:r>
                    </a:p>
                    <a:p>
                      <a:pPr marL="0" marR="0" lvl="0" indent="0" algn="ctr" rtl="0">
                        <a:lnSpc>
                          <a:spcPct val="100000"/>
                        </a:lnSpc>
                        <a:spcBef>
                          <a:spcPts val="0"/>
                        </a:spcBef>
                        <a:spcAft>
                          <a:spcPts val="0"/>
                        </a:spcAft>
                        <a:buClr>
                          <a:srgbClr val="000000"/>
                        </a:buClr>
                        <a:buSzPts val="3600"/>
                        <a:buFont typeface="Arial"/>
                        <a:buNone/>
                      </a:pPr>
                      <a:r>
                        <a:rPr lang="en-US" dirty="0"/>
                        <a:t>STD-009-CPP Use </a:t>
                      </a:r>
                      <a:r>
                        <a:rPr lang="en-US" dirty="0" err="1"/>
                        <a:t>nullptr</a:t>
                      </a:r>
                      <a:endParaRPr lang="en-US"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dirty="0"/>
                        <a:t>STD-010-CPP Don’t Modify Const</a:t>
                      </a:r>
                      <a:endParaRPr lang="en-US" sz="1400" u="none" strike="noStrike" cap="none" dirty="0"/>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p>
                    <a:p>
                      <a:pPr marL="0" marR="0" lvl="0" indent="0" algn="ctr" rtl="0">
                        <a:lnSpc>
                          <a:spcPct val="100000"/>
                        </a:lnSpc>
                        <a:spcBef>
                          <a:spcPts val="0"/>
                        </a:spcBef>
                        <a:spcAft>
                          <a:spcPts val="0"/>
                        </a:spcAft>
                        <a:buClr>
                          <a:srgbClr val="000000"/>
                        </a:buClr>
                        <a:buSzPts val="3600"/>
                        <a:buFont typeface="Arial"/>
                        <a:buNone/>
                      </a:pPr>
                      <a:r>
                        <a:rPr lang="en-US" dirty="0"/>
                        <a:t>STD-006-CPP No Assertions for Runtime</a:t>
                      </a:r>
                    </a:p>
                    <a:p>
                      <a:pPr marL="0" marR="0" lvl="0" indent="0" algn="ctr" rtl="0">
                        <a:lnSpc>
                          <a:spcPct val="100000"/>
                        </a:lnSpc>
                        <a:spcBef>
                          <a:spcPts val="0"/>
                        </a:spcBef>
                        <a:spcAft>
                          <a:spcPts val="0"/>
                        </a:spcAft>
                        <a:buClr>
                          <a:srgbClr val="000000"/>
                        </a:buClr>
                        <a:buSzPts val="3600"/>
                        <a:buFont typeface="Arial"/>
                        <a:buNone/>
                      </a:pPr>
                      <a:r>
                        <a:rPr lang="en-US" dirty="0"/>
                        <a:t>STD-007-CPP Catch Exceptions by Reference</a:t>
                      </a:r>
                    </a:p>
                    <a:p>
                      <a:pPr marL="0" marR="0" lvl="0" indent="0" algn="ctr" rtl="0">
                        <a:lnSpc>
                          <a:spcPct val="100000"/>
                        </a:lnSpc>
                        <a:spcBef>
                          <a:spcPts val="0"/>
                        </a:spcBef>
                        <a:spcAft>
                          <a:spcPts val="0"/>
                        </a:spcAft>
                        <a:buClr>
                          <a:srgbClr val="000000"/>
                        </a:buClr>
                        <a:buSzPts val="3600"/>
                        <a:buFont typeface="Arial"/>
                        <a:buNone/>
                      </a:pPr>
                      <a:r>
                        <a:rPr lang="en-US" dirty="0"/>
                        <a:t>STD-010-CPP Don’t Modify Const</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6" name="Audio 15">
            <a:hlinkClick r:id="" action="ppaction://media"/>
            <a:extLst>
              <a:ext uri="{FF2B5EF4-FFF2-40B4-BE49-F238E27FC236}">
                <a16:creationId xmlns:a16="http://schemas.microsoft.com/office/drawing/2014/main" id="{EA6C77D6-FC9D-6CD6-6D6C-310701A1D2A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7140"/>
    </mc:Choice>
    <mc:Fallback>
      <p:transition spd="slow" advTm="37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lvl="0" indent="-457200">
              <a:spcBef>
                <a:spcPts val="0"/>
              </a:spcBef>
              <a:buSzPts val="2200"/>
              <a:buFont typeface="+mj-lt"/>
              <a:buAutoNum type="arabicPeriod"/>
            </a:pPr>
            <a:r>
              <a:rPr lang="en-US" dirty="0"/>
              <a:t>Validate Input Data</a:t>
            </a:r>
          </a:p>
          <a:p>
            <a:pPr lvl="0" indent="-457200">
              <a:spcBef>
                <a:spcPts val="0"/>
              </a:spcBef>
              <a:buSzPts val="2200"/>
              <a:buFont typeface="+mj-lt"/>
              <a:buAutoNum type="arabicPeriod"/>
            </a:pPr>
            <a:r>
              <a:rPr lang="en-US" dirty="0"/>
              <a:t>Heed Compiler Warnings</a:t>
            </a:r>
          </a:p>
          <a:p>
            <a:pPr lvl="0" indent="-457200">
              <a:spcBef>
                <a:spcPts val="0"/>
              </a:spcBef>
              <a:buSzPts val="2200"/>
              <a:buFont typeface="+mj-lt"/>
              <a:buAutoNum type="arabicPeriod"/>
            </a:pPr>
            <a:r>
              <a:rPr lang="en-US" dirty="0"/>
              <a:t>Architect and Design for Security Policies</a:t>
            </a:r>
          </a:p>
          <a:p>
            <a:pPr lvl="0" indent="-457200">
              <a:spcBef>
                <a:spcPts val="0"/>
              </a:spcBef>
              <a:buSzPts val="2200"/>
              <a:buFont typeface="+mj-lt"/>
              <a:buAutoNum type="arabicPeriod"/>
            </a:pPr>
            <a:r>
              <a:rPr lang="en-US" dirty="0"/>
              <a:t>Keep It Simple</a:t>
            </a:r>
          </a:p>
          <a:p>
            <a:pPr lvl="0" indent="-457200">
              <a:spcBef>
                <a:spcPts val="0"/>
              </a:spcBef>
              <a:buSzPts val="2200"/>
              <a:buFont typeface="+mj-lt"/>
              <a:buAutoNum type="arabicPeriod"/>
            </a:pPr>
            <a:r>
              <a:rPr lang="en-US" dirty="0"/>
              <a:t>Default Deny</a:t>
            </a:r>
          </a:p>
          <a:p>
            <a:pPr lvl="0" indent="-457200">
              <a:spcBef>
                <a:spcPts val="0"/>
              </a:spcBef>
              <a:buSzPts val="2200"/>
              <a:buFont typeface="+mj-lt"/>
              <a:buAutoNum type="arabicPeriod"/>
            </a:pPr>
            <a:r>
              <a:rPr lang="en-US" dirty="0"/>
              <a:t>Least Privilege</a:t>
            </a:r>
          </a:p>
          <a:p>
            <a:pPr lvl="0" indent="-457200">
              <a:spcBef>
                <a:spcPts val="0"/>
              </a:spcBef>
              <a:buSzPts val="2200"/>
              <a:buFont typeface="+mj-lt"/>
              <a:buAutoNum type="arabicPeriod"/>
            </a:pPr>
            <a:r>
              <a:rPr lang="en-US" dirty="0"/>
              <a:t>Sanitize Data to Other Systems</a:t>
            </a:r>
          </a:p>
          <a:p>
            <a:pPr lvl="0" indent="-457200">
              <a:spcBef>
                <a:spcPts val="0"/>
              </a:spcBef>
              <a:buSzPts val="2200"/>
              <a:buFont typeface="+mj-lt"/>
              <a:buAutoNum type="arabicPeriod"/>
            </a:pPr>
            <a:r>
              <a:rPr lang="en-US" dirty="0"/>
              <a:t>Defense in Depth</a:t>
            </a:r>
          </a:p>
          <a:p>
            <a:pPr lvl="0" indent="-457200">
              <a:spcBef>
                <a:spcPts val="0"/>
              </a:spcBef>
              <a:buSzPts val="2200"/>
              <a:buFont typeface="+mj-lt"/>
              <a:buAutoNum type="arabicPeriod"/>
            </a:pPr>
            <a:r>
              <a:rPr lang="en-US" dirty="0"/>
              <a:t>Effective Quality Assurance</a:t>
            </a:r>
          </a:p>
          <a:p>
            <a:pPr lvl="0" indent="-457200">
              <a:spcBef>
                <a:spcPts val="0"/>
              </a:spcBef>
              <a:buSzPts val="2200"/>
              <a:buFont typeface="+mj-lt"/>
              <a:buAutoNum type="arabicPeriod"/>
            </a:pPr>
            <a:r>
              <a:rPr lang="en-US" dirty="0"/>
              <a:t>Adopt a Secure Coding Standard</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4" name="Audio 13">
            <a:hlinkClick r:id="" action="ppaction://media"/>
            <a:extLst>
              <a:ext uri="{FF2B5EF4-FFF2-40B4-BE49-F238E27FC236}">
                <a16:creationId xmlns:a16="http://schemas.microsoft.com/office/drawing/2014/main" id="{A846D136-0E1D-C622-D40D-47E77C49BC4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0553"/>
    </mc:Choice>
    <mc:Fallback>
      <p:transition spd="slow" advTm="110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sp>
        <p:nvSpPr>
          <p:cNvPr id="175" name="Google Shape;175;p6"/>
          <p:cNvSpPr txBox="1">
            <a:spLocks noGrp="1"/>
          </p:cNvSpPr>
          <p:nvPr>
            <p:ph type="body" idx="1"/>
          </p:nvPr>
        </p:nvSpPr>
        <p:spPr>
          <a:xfrm>
            <a:off x="578223" y="3061895"/>
            <a:ext cx="10820400" cy="4024125"/>
          </a:xfrm>
          <a:prstGeom prst="rect">
            <a:avLst/>
          </a:prstGeom>
          <a:noFill/>
          <a:ln>
            <a:noFill/>
          </a:ln>
        </p:spPr>
        <p:txBody>
          <a:bodyPr spcFirstLastPara="1" wrap="square" lIns="91425" tIns="45700" rIns="91425" bIns="45700" anchor="t" anchorCtr="0">
            <a:normAutofit/>
          </a:bodyPr>
          <a:lstStyle/>
          <a:p>
            <a:pPr lvl="0" indent="-457200">
              <a:spcBef>
                <a:spcPts val="0"/>
              </a:spcBef>
              <a:buSzPts val="2000"/>
              <a:buFont typeface="+mj-lt"/>
              <a:buAutoNum type="arabicPeriod"/>
            </a:pPr>
            <a:r>
              <a:rPr lang="en-US" dirty="0"/>
              <a:t>Use Prepared Statements (STD-004-CPP)</a:t>
            </a:r>
          </a:p>
          <a:p>
            <a:pPr lvl="0" indent="-457200">
              <a:spcBef>
                <a:spcPts val="0"/>
              </a:spcBef>
              <a:buSzPts val="2000"/>
              <a:buFont typeface="+mj-lt"/>
              <a:buAutoNum type="arabicPeriod"/>
            </a:pPr>
            <a:r>
              <a:rPr lang="en-US" dirty="0"/>
              <a:t>Properly Null Terminate Strings and Avoid Buffer Overflows (STD-003-CPP)</a:t>
            </a:r>
          </a:p>
          <a:p>
            <a:pPr lvl="0" indent="-457200">
              <a:spcBef>
                <a:spcPts val="0"/>
              </a:spcBef>
              <a:buSzPts val="2000"/>
              <a:buFont typeface="+mj-lt"/>
              <a:buAutoNum type="arabicPeriod"/>
            </a:pPr>
            <a:r>
              <a:rPr lang="en-US" dirty="0"/>
              <a:t>Free Dynamically Allocated Memory Once </a:t>
            </a:r>
            <a:r>
              <a:rPr lang="en-US" i="1" dirty="0"/>
              <a:t>(STD-005-CPP)</a:t>
            </a:r>
          </a:p>
          <a:p>
            <a:pPr lvl="0" indent="-457200">
              <a:spcBef>
                <a:spcPts val="0"/>
              </a:spcBef>
              <a:buSzPts val="2000"/>
              <a:buFont typeface="+mj-lt"/>
              <a:buAutoNum type="arabicPeriod"/>
            </a:pPr>
            <a:r>
              <a:rPr lang="en-US" dirty="0"/>
              <a:t>Validate Input Data with Fixed-Width Integer Types </a:t>
            </a:r>
            <a:r>
              <a:rPr lang="en-US" i="1" dirty="0"/>
              <a:t>(STD-001-CPP)</a:t>
            </a:r>
          </a:p>
          <a:p>
            <a:pPr lvl="0" indent="-457200">
              <a:spcBef>
                <a:spcPts val="0"/>
              </a:spcBef>
              <a:buSzPts val="2000"/>
              <a:buFont typeface="+mj-lt"/>
              <a:buAutoNum type="arabicPeriod"/>
            </a:pPr>
            <a:r>
              <a:rPr lang="en-US" dirty="0"/>
              <a:t>Do Not Use Hard-Coded Constants </a:t>
            </a:r>
            <a:r>
              <a:rPr lang="en-US" i="1" dirty="0"/>
              <a:t>(STD-002-CPP)</a:t>
            </a:r>
          </a:p>
          <a:p>
            <a:pPr lvl="0" indent="-457200">
              <a:spcBef>
                <a:spcPts val="0"/>
              </a:spcBef>
              <a:buSzPts val="2000"/>
              <a:buFont typeface="+mj-lt"/>
              <a:buAutoNum type="arabicPeriod"/>
            </a:pPr>
            <a:r>
              <a:rPr lang="en-US" dirty="0"/>
              <a:t>Initialize Variables Before Use </a:t>
            </a:r>
            <a:r>
              <a:rPr lang="en-US" i="1" dirty="0"/>
              <a:t>(STD-008-CPP)</a:t>
            </a:r>
          </a:p>
          <a:p>
            <a:pPr lvl="0" indent="-457200">
              <a:spcBef>
                <a:spcPts val="0"/>
              </a:spcBef>
              <a:buSzPts val="2000"/>
              <a:buFont typeface="+mj-lt"/>
              <a:buAutoNum type="arabicPeriod"/>
            </a:pPr>
            <a:r>
              <a:rPr lang="en-US" dirty="0"/>
              <a:t>Do Not Rely on Assertions for Runtime Behavior </a:t>
            </a:r>
            <a:r>
              <a:rPr lang="en-US" i="1" dirty="0"/>
              <a:t>(STD-006-CPP)</a:t>
            </a:r>
          </a:p>
          <a:p>
            <a:pPr lvl="0" indent="-457200">
              <a:spcBef>
                <a:spcPts val="0"/>
              </a:spcBef>
              <a:buSzPts val="2000"/>
              <a:buFont typeface="+mj-lt"/>
              <a:buAutoNum type="arabicPeriod"/>
            </a:pPr>
            <a:r>
              <a:rPr lang="en-US" dirty="0"/>
              <a:t>Catch Exceptions by Reference, Not Value </a:t>
            </a:r>
            <a:r>
              <a:rPr lang="en-US" i="1" dirty="0"/>
              <a:t>(STD-007-CPP)</a:t>
            </a:r>
          </a:p>
          <a:p>
            <a:pPr lvl="0" indent="-457200">
              <a:spcBef>
                <a:spcPts val="0"/>
              </a:spcBef>
              <a:buSzPts val="2000"/>
              <a:buFont typeface="+mj-lt"/>
              <a:buAutoNum type="arabicPeriod"/>
            </a:pPr>
            <a:r>
              <a:rPr lang="en-US" dirty="0"/>
              <a:t>Do Not Modify Constant Objects </a:t>
            </a:r>
            <a:r>
              <a:rPr lang="en-US" i="1" dirty="0"/>
              <a:t>(STD-010-CPP)</a:t>
            </a:r>
          </a:p>
          <a:p>
            <a:pPr lvl="0" indent="-457200">
              <a:spcBef>
                <a:spcPts val="0"/>
              </a:spcBef>
              <a:buSzPts val="2000"/>
              <a:buFont typeface="+mj-lt"/>
              <a:buAutoNum type="arabicPeriod"/>
            </a:pPr>
            <a:r>
              <a:rPr lang="en-US" dirty="0"/>
              <a:t>Use </a:t>
            </a:r>
            <a:r>
              <a:rPr lang="en-US" dirty="0" err="1"/>
              <a:t>nullptr</a:t>
            </a:r>
            <a:r>
              <a:rPr lang="en-US" dirty="0"/>
              <a:t> Instead of NULL or 0 for Pointers (STD-009-CPP)</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DE547496-3621-D3B1-69FE-02D881333A7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8668"/>
    </mc:Choice>
    <mc:Fallback>
      <p:transition spd="slow" advTm="48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800" dirty="0"/>
              <a:t>Encryption in rest - Data is encrypted when is storage like on a disk. </a:t>
            </a:r>
          </a:p>
          <a:p>
            <a:pPr marL="0" lvl="0" indent="0" algn="l" rtl="0">
              <a:lnSpc>
                <a:spcPct val="90000"/>
              </a:lnSpc>
              <a:spcBef>
                <a:spcPts val="0"/>
              </a:spcBef>
              <a:spcAft>
                <a:spcPts val="0"/>
              </a:spcAft>
              <a:buClr>
                <a:schemeClr val="lt1"/>
              </a:buClr>
              <a:buSzPts val="2000"/>
              <a:buNone/>
            </a:pPr>
            <a:r>
              <a:rPr lang="en-US" sz="2800" dirty="0"/>
              <a:t> </a:t>
            </a:r>
          </a:p>
          <a:p>
            <a:pPr marL="228600" lvl="0" indent="-228600">
              <a:spcBef>
                <a:spcPts val="0"/>
              </a:spcBef>
              <a:buSzPts val="2000"/>
            </a:pPr>
            <a:r>
              <a:rPr lang="en-US" sz="2800" dirty="0"/>
              <a:t>Encryption at flight - Data is encrypted when being transmitted</a:t>
            </a:r>
          </a:p>
          <a:p>
            <a:pPr marL="0" lvl="0" indent="0" algn="l" rtl="0">
              <a:lnSpc>
                <a:spcPct val="90000"/>
              </a:lnSpc>
              <a:spcBef>
                <a:spcPts val="0"/>
              </a:spcBef>
              <a:spcAft>
                <a:spcPts val="0"/>
              </a:spcAft>
              <a:buClr>
                <a:schemeClr val="lt1"/>
              </a:buClr>
              <a:buSzPts val="2000"/>
              <a:buNone/>
            </a:pPr>
            <a:endParaRPr lang="en-US" sz="2800" dirty="0"/>
          </a:p>
          <a:p>
            <a:pPr marL="228600" lvl="0" indent="-228600">
              <a:spcBef>
                <a:spcPts val="0"/>
              </a:spcBef>
              <a:buSzPts val="2000"/>
            </a:pPr>
            <a:r>
              <a:rPr lang="en-US" sz="2800" dirty="0"/>
              <a:t>Encryption in use – Sensitive Data is encrypted at all stages even when being used. </a:t>
            </a:r>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65C57C7C-3F26-42C1-6A82-F243126177B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9096"/>
    </mc:Choice>
    <mc:Fallback>
      <p:transition spd="slow" advTm="39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dirty="0"/>
              <a:t>Authentication – Confirming the right user is accessing the system. </a:t>
            </a:r>
          </a:p>
          <a:p>
            <a:pPr marL="228600" lvl="0" indent="-228600" algn="l" rtl="0">
              <a:lnSpc>
                <a:spcPct val="90000"/>
              </a:lnSpc>
              <a:spcBef>
                <a:spcPts val="0"/>
              </a:spcBef>
              <a:spcAft>
                <a:spcPts val="0"/>
              </a:spcAft>
              <a:buClr>
                <a:schemeClr val="lt1"/>
              </a:buClr>
              <a:buSzPts val="2400"/>
              <a:buChar char="•"/>
            </a:pPr>
            <a:endParaRPr lang="en-US" dirty="0"/>
          </a:p>
          <a:p>
            <a:pPr marL="228600" lvl="0" indent="-228600" algn="l" rtl="0">
              <a:lnSpc>
                <a:spcPct val="90000"/>
              </a:lnSpc>
              <a:spcBef>
                <a:spcPts val="0"/>
              </a:spcBef>
              <a:spcAft>
                <a:spcPts val="0"/>
              </a:spcAft>
              <a:buClr>
                <a:schemeClr val="lt1"/>
              </a:buClr>
              <a:buSzPts val="2400"/>
              <a:buChar char="•"/>
            </a:pPr>
            <a:r>
              <a:rPr lang="en-US" dirty="0"/>
              <a:t>Authorization – Checking the users access rights before letting them access something. </a:t>
            </a:r>
          </a:p>
          <a:p>
            <a:pPr marL="228600" lvl="0" indent="-228600" algn="l" rtl="0">
              <a:lnSpc>
                <a:spcPct val="90000"/>
              </a:lnSpc>
              <a:spcBef>
                <a:spcPts val="0"/>
              </a:spcBef>
              <a:spcAft>
                <a:spcPts val="0"/>
              </a:spcAft>
              <a:buClr>
                <a:schemeClr val="lt1"/>
              </a:buClr>
              <a:buSzPts val="2400"/>
              <a:buChar char="•"/>
            </a:pPr>
            <a:endParaRPr lang="en-US" dirty="0"/>
          </a:p>
          <a:p>
            <a:pPr marL="228600" lvl="0" indent="-228600" algn="l" rtl="0">
              <a:lnSpc>
                <a:spcPct val="90000"/>
              </a:lnSpc>
              <a:spcBef>
                <a:spcPts val="0"/>
              </a:spcBef>
              <a:spcAft>
                <a:spcPts val="0"/>
              </a:spcAft>
              <a:buClr>
                <a:schemeClr val="lt1"/>
              </a:buClr>
              <a:buSzPts val="2400"/>
              <a:buChar char="•"/>
            </a:pPr>
            <a:r>
              <a:rPr lang="en-US" dirty="0"/>
              <a:t>Accounting- Monitoring and logging activities for security and compliance reasons. </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42DE1C43-9315-58C1-0648-C7BD6AD51A5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1222"/>
    </mc:Choice>
    <mc:Fallback>
      <p:transition spd="slow" advTm="412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7C36F831-F660-5B04-D895-9E2C50DEFF0C}"/>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88D3D1B8-A812-F3B6-1CAC-EC5668043884}"/>
              </a:ext>
            </a:extLst>
          </p:cNvPr>
          <p:cNvSpPr txBox="1">
            <a:spLocks noGrp="1"/>
          </p:cNvSpPr>
          <p:nvPr>
            <p:ph type="title"/>
          </p:nvPr>
        </p:nvSpPr>
        <p:spPr>
          <a:xfrm>
            <a:off x="1163171" y="764373"/>
            <a:ext cx="10343029" cy="1293000"/>
          </a:xfrm>
          <a:prstGeom prst="rect">
            <a:avLst/>
          </a:prstGeom>
          <a:noFill/>
          <a:ln>
            <a:noFill/>
          </a:ln>
        </p:spPr>
        <p:txBody>
          <a:bodyPr spcFirstLastPara="1" wrap="square" lIns="91425" tIns="45700" rIns="91425" bIns="45700" anchor="ctr" anchorCtr="0">
            <a:noAutofit/>
          </a:bodyPr>
          <a:lstStyle/>
          <a:p>
            <a:pPr lvl="0"/>
            <a:r>
              <a:rPr lang="en-US" sz="2400" dirty="0" err="1"/>
              <a:t>AtThrowsOutOfRangeWhenIndexTooHigh</a:t>
            </a:r>
            <a:endParaRPr sz="2400" dirty="0"/>
          </a:p>
        </p:txBody>
      </p:sp>
      <p:pic>
        <p:nvPicPr>
          <p:cNvPr id="197" name="Google Shape;197;g9504e29505_0_0" descr="Green Pace logo">
            <a:extLst>
              <a:ext uri="{FF2B5EF4-FFF2-40B4-BE49-F238E27FC236}">
                <a16:creationId xmlns:a16="http://schemas.microsoft.com/office/drawing/2014/main" id="{A711DFAD-B5C0-7754-55FD-E55EED2CA1D0}"/>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B708D98D-31CE-85B7-7149-CA71DEE1A969}"/>
              </a:ext>
            </a:extLst>
          </p:cNvPr>
          <p:cNvPicPr>
            <a:picLocks noChangeAspect="1"/>
          </p:cNvPicPr>
          <p:nvPr/>
        </p:nvPicPr>
        <p:blipFill>
          <a:blip r:embed="rId7"/>
          <a:stretch>
            <a:fillRect/>
          </a:stretch>
        </p:blipFill>
        <p:spPr>
          <a:xfrm>
            <a:off x="417541" y="2057373"/>
            <a:ext cx="9438870" cy="1902786"/>
          </a:xfrm>
          <a:prstGeom prst="rect">
            <a:avLst/>
          </a:prstGeom>
        </p:spPr>
      </p:pic>
      <p:pic>
        <p:nvPicPr>
          <p:cNvPr id="5" name="Picture 4">
            <a:extLst>
              <a:ext uri="{FF2B5EF4-FFF2-40B4-BE49-F238E27FC236}">
                <a16:creationId xmlns:a16="http://schemas.microsoft.com/office/drawing/2014/main" id="{C0B19536-E7FF-0F2F-41DB-F20711BEF177}"/>
              </a:ext>
            </a:extLst>
          </p:cNvPr>
          <p:cNvPicPr>
            <a:picLocks noChangeAspect="1"/>
          </p:cNvPicPr>
          <p:nvPr/>
        </p:nvPicPr>
        <p:blipFill>
          <a:blip r:embed="rId8"/>
          <a:stretch>
            <a:fillRect/>
          </a:stretch>
        </p:blipFill>
        <p:spPr>
          <a:xfrm>
            <a:off x="417540" y="4565366"/>
            <a:ext cx="9438871" cy="687793"/>
          </a:xfrm>
          <a:prstGeom prst="rect">
            <a:avLst/>
          </a:prstGeom>
        </p:spPr>
      </p:pic>
      <p:pic>
        <p:nvPicPr>
          <p:cNvPr id="10" name="Audio 9">
            <a:hlinkClick r:id="" action="ppaction://media"/>
            <a:extLst>
              <a:ext uri="{FF2B5EF4-FFF2-40B4-BE49-F238E27FC236}">
                <a16:creationId xmlns:a16="http://schemas.microsoft.com/office/drawing/2014/main" id="{88306855-4179-B093-C6BD-CD18C7D45594}"/>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590606416"/>
      </p:ext>
    </p:extLst>
  </p:cSld>
  <p:clrMapOvr>
    <a:masterClrMapping/>
  </p:clrMapOvr>
  <mc:AlternateContent xmlns:mc="http://schemas.openxmlformats.org/markup-compatibility/2006">
    <mc:Choice xmlns:p14="http://schemas.microsoft.com/office/powerpoint/2010/main" Requires="p14">
      <p:transition spd="slow" p14:dur="2000" advTm="22219"/>
    </mc:Choice>
    <mc:Fallback>
      <p:transition spd="slow" advTm="22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lvl="0"/>
            <a:r>
              <a:rPr lang="en-US" sz="2400" dirty="0" err="1"/>
              <a:t>ClearCollection</a:t>
            </a:r>
            <a:endParaRPr sz="2400"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6394DA96-AA67-7DF1-5AE3-A8213F385444}"/>
              </a:ext>
            </a:extLst>
          </p:cNvPr>
          <p:cNvPicPr>
            <a:picLocks noChangeAspect="1"/>
          </p:cNvPicPr>
          <p:nvPr/>
        </p:nvPicPr>
        <p:blipFill>
          <a:blip r:embed="rId7"/>
          <a:stretch>
            <a:fillRect/>
          </a:stretch>
        </p:blipFill>
        <p:spPr>
          <a:xfrm>
            <a:off x="685800" y="2059066"/>
            <a:ext cx="6080760" cy="1834075"/>
          </a:xfrm>
          <a:prstGeom prst="rect">
            <a:avLst/>
          </a:prstGeom>
        </p:spPr>
      </p:pic>
      <p:pic>
        <p:nvPicPr>
          <p:cNvPr id="5" name="Picture 4">
            <a:extLst>
              <a:ext uri="{FF2B5EF4-FFF2-40B4-BE49-F238E27FC236}">
                <a16:creationId xmlns:a16="http://schemas.microsoft.com/office/drawing/2014/main" id="{6A6BB112-1D5F-1850-2605-4DF7D93EDA0D}"/>
              </a:ext>
            </a:extLst>
          </p:cNvPr>
          <p:cNvPicPr>
            <a:picLocks noChangeAspect="1"/>
          </p:cNvPicPr>
          <p:nvPr/>
        </p:nvPicPr>
        <p:blipFill>
          <a:blip r:embed="rId8"/>
          <a:stretch>
            <a:fillRect/>
          </a:stretch>
        </p:blipFill>
        <p:spPr>
          <a:xfrm>
            <a:off x="675965" y="4441898"/>
            <a:ext cx="6080760" cy="639393"/>
          </a:xfrm>
          <a:prstGeom prst="rect">
            <a:avLst/>
          </a:prstGeom>
        </p:spPr>
      </p:pic>
      <p:pic>
        <p:nvPicPr>
          <p:cNvPr id="10" name="Audio 9">
            <a:hlinkClick r:id="" action="ppaction://media"/>
            <a:extLst>
              <a:ext uri="{FF2B5EF4-FFF2-40B4-BE49-F238E27FC236}">
                <a16:creationId xmlns:a16="http://schemas.microsoft.com/office/drawing/2014/main" id="{88DCBE9E-00CA-B9B5-4A61-DFCDAF121E0E}"/>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485"/>
    </mc:Choice>
    <mc:Fallback>
      <p:transition spd="slow" advTm="16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285</TotalTime>
  <Words>2232</Words>
  <Application>Microsoft Office PowerPoint</Application>
  <PresentationFormat>Widescreen</PresentationFormat>
  <Paragraphs>189</Paragraphs>
  <Slides>17</Slides>
  <Notes>17</Notes>
  <HiddenSlides>0</HiddenSlides>
  <MMClips>16</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AtThrowsOutOfRangeWhenIndexTooHigh</vt:lpstr>
      <vt:lpstr>ClearCollection</vt:lpstr>
      <vt:lpstr>IsEmptyOnCreate</vt:lpstr>
      <vt:lpstr>CheckNegativeIndexThrowsError</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Verified ✅</cp:lastModifiedBy>
  <cp:revision>5</cp:revision>
  <dcterms:created xsi:type="dcterms:W3CDTF">2020-08-19T17:59:24Z</dcterms:created>
  <dcterms:modified xsi:type="dcterms:W3CDTF">2025-06-30T02:37:39Z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